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60" r:id="rId3"/>
    <p:sldId id="261" r:id="rId4"/>
    <p:sldId id="271" r:id="rId5"/>
    <p:sldId id="272" r:id="rId6"/>
    <p:sldId id="262" r:id="rId7"/>
    <p:sldId id="263" r:id="rId8"/>
    <p:sldId id="264" r:id="rId9"/>
    <p:sldId id="265" r:id="rId10"/>
    <p:sldId id="267" r:id="rId11"/>
    <p:sldId id="266" r:id="rId12"/>
    <p:sldId id="268" r:id="rId13"/>
    <p:sldId id="269" r:id="rId14"/>
    <p:sldId id="274" r:id="rId15"/>
    <p:sldId id="273" r:id="rId16"/>
    <p:sldId id="270" r:id="rId1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4854"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1D1EC772-47C6-47F3-9625-A31204ECC3B2}" type="datetimeFigureOut">
              <a:rPr lang="en-AU" smtClean="0"/>
              <a:t>9/11/2018</a:t>
            </a:fld>
            <a:endParaRPr lang="en-AU"/>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4684F099-F563-45A2-A50E-72D6C61E9687}" type="slidenum">
              <a:rPr lang="en-AU" smtClean="0"/>
              <a:t>‹#›</a:t>
            </a:fld>
            <a:endParaRPr lang="en-AU"/>
          </a:p>
        </p:txBody>
      </p:sp>
    </p:spTree>
    <p:extLst>
      <p:ext uri="{BB962C8B-B14F-4D97-AF65-F5344CB8AC3E}">
        <p14:creationId xmlns:p14="http://schemas.microsoft.com/office/powerpoint/2010/main" val="40389963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E175DAAA-B7F3-4526-95BE-886A3102C44C}" type="datetimeFigureOut">
              <a:rPr lang="en-AU" smtClean="0"/>
              <a:t>9/11/2018</a:t>
            </a:fld>
            <a:endParaRPr lang="en-AU"/>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6F1A484A-0494-4638-ACCF-CAE1D43FE140}" type="slidenum">
              <a:rPr lang="en-AU" smtClean="0"/>
              <a:t>‹#›</a:t>
            </a:fld>
            <a:endParaRPr lang="en-AU"/>
          </a:p>
        </p:txBody>
      </p:sp>
    </p:spTree>
    <p:extLst>
      <p:ext uri="{BB962C8B-B14F-4D97-AF65-F5344CB8AC3E}">
        <p14:creationId xmlns:p14="http://schemas.microsoft.com/office/powerpoint/2010/main" val="30454176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a:t>
            </a:fld>
            <a:endParaRPr lang="en-AU"/>
          </a:p>
        </p:txBody>
      </p:sp>
    </p:spTree>
    <p:extLst>
      <p:ext uri="{BB962C8B-B14F-4D97-AF65-F5344CB8AC3E}">
        <p14:creationId xmlns:p14="http://schemas.microsoft.com/office/powerpoint/2010/main" val="234917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 only read</a:t>
            </a:r>
            <a:r>
              <a:rPr lang="en-AU" baseline="0" dirty="0" smtClean="0"/>
              <a:t> with your child but read to your child</a:t>
            </a:r>
          </a:p>
          <a:p>
            <a:r>
              <a:rPr lang="en-AU" baseline="0" dirty="0" smtClean="0"/>
              <a:t>Children need to be taught explicitly the things to do and say to make a new friend.</a:t>
            </a:r>
          </a:p>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10</a:t>
            </a:fld>
            <a:endParaRPr lang="en-AU"/>
          </a:p>
        </p:txBody>
      </p:sp>
    </p:spTree>
    <p:extLst>
      <p:ext uri="{BB962C8B-B14F-4D97-AF65-F5344CB8AC3E}">
        <p14:creationId xmlns:p14="http://schemas.microsoft.com/office/powerpoint/2010/main" val="45507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Early Intervention</a:t>
            </a:r>
            <a:r>
              <a:rPr lang="en-AU" baseline="0" dirty="0" smtClean="0"/>
              <a:t> is key </a:t>
            </a:r>
          </a:p>
          <a:p>
            <a:r>
              <a:rPr lang="en-AU" baseline="0" dirty="0" smtClean="0"/>
              <a:t>Many stake holders in a child’s life – For all children to achieve success it is imperative that we all work together. </a:t>
            </a:r>
          </a:p>
          <a:p>
            <a:r>
              <a:rPr lang="en-AU" baseline="0" dirty="0" smtClean="0"/>
              <a:t>Work with your teacher – They invest so much into the kids – it’s important that you get support.</a:t>
            </a:r>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11</a:t>
            </a:fld>
            <a:endParaRPr lang="en-AU"/>
          </a:p>
        </p:txBody>
      </p:sp>
    </p:spTree>
    <p:extLst>
      <p:ext uri="{BB962C8B-B14F-4D97-AF65-F5344CB8AC3E}">
        <p14:creationId xmlns:p14="http://schemas.microsoft.com/office/powerpoint/2010/main" val="182704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Set</a:t>
            </a:r>
            <a:r>
              <a:rPr lang="en-AU" baseline="0" dirty="0" smtClean="0"/>
              <a:t> each child up for success! Why start new strategies when there are already strategies in place that WORK for the child!</a:t>
            </a:r>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12</a:t>
            </a:fld>
            <a:endParaRPr lang="en-AU"/>
          </a:p>
        </p:txBody>
      </p:sp>
    </p:spTree>
    <p:extLst>
      <p:ext uri="{BB962C8B-B14F-4D97-AF65-F5344CB8AC3E}">
        <p14:creationId xmlns:p14="http://schemas.microsoft.com/office/powerpoint/2010/main" val="155378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Challenge is OK.</a:t>
            </a:r>
            <a:r>
              <a:rPr lang="en-AU" baseline="0" dirty="0" smtClean="0"/>
              <a:t> Struggling is Ok, in fact we need to struggle to learn something new. If we don’t find it hard – we already know how to do it!!</a:t>
            </a:r>
          </a:p>
          <a:p>
            <a:r>
              <a:rPr lang="en-AU" baseline="0" dirty="0" smtClean="0"/>
              <a:t>Be a team – Working so closely with Anita was the best thing for all of us ! </a:t>
            </a:r>
            <a:r>
              <a:rPr lang="en-AU" baseline="0" dirty="0" err="1" smtClean="0"/>
              <a:t>Baylen</a:t>
            </a:r>
            <a:r>
              <a:rPr lang="en-AU" baseline="0" dirty="0" smtClean="0"/>
              <a:t> achieved so much success in his first year of school because we worked as a team </a:t>
            </a:r>
          </a:p>
          <a:p>
            <a:r>
              <a:rPr lang="en-AU" dirty="0" smtClean="0"/>
              <a:t>In a study by Schiff &amp; Tatar (2003) most children reported that significant teachers – those making a positive difference – expect them to succeed. High expectations from parents, professionals and peers are linked to self-esteem, children’s sense of agency and academic motivation. These factors in turn lead to educational success </a:t>
            </a:r>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13</a:t>
            </a:fld>
            <a:endParaRPr lang="en-AU"/>
          </a:p>
        </p:txBody>
      </p:sp>
    </p:spTree>
    <p:extLst>
      <p:ext uri="{BB962C8B-B14F-4D97-AF65-F5344CB8AC3E}">
        <p14:creationId xmlns:p14="http://schemas.microsoft.com/office/powerpoint/2010/main" val="75859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15</a:t>
            </a:fld>
            <a:endParaRPr lang="en-AU"/>
          </a:p>
        </p:txBody>
      </p:sp>
    </p:spTree>
    <p:extLst>
      <p:ext uri="{BB962C8B-B14F-4D97-AF65-F5344CB8AC3E}">
        <p14:creationId xmlns:p14="http://schemas.microsoft.com/office/powerpoint/2010/main" val="131576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16</a:t>
            </a:fld>
            <a:endParaRPr lang="en-AU"/>
          </a:p>
        </p:txBody>
      </p:sp>
    </p:spTree>
    <p:extLst>
      <p:ext uri="{BB962C8B-B14F-4D97-AF65-F5344CB8AC3E}">
        <p14:creationId xmlns:p14="http://schemas.microsoft.com/office/powerpoint/2010/main" val="189053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2</a:t>
            </a:fld>
            <a:endParaRPr lang="en-AU"/>
          </a:p>
        </p:txBody>
      </p:sp>
    </p:spTree>
    <p:extLst>
      <p:ext uri="{BB962C8B-B14F-4D97-AF65-F5344CB8AC3E}">
        <p14:creationId xmlns:p14="http://schemas.microsoft.com/office/powerpoint/2010/main" val="390274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3</a:t>
            </a:fld>
            <a:endParaRPr lang="en-AU"/>
          </a:p>
        </p:txBody>
      </p:sp>
    </p:spTree>
    <p:extLst>
      <p:ext uri="{BB962C8B-B14F-4D97-AF65-F5344CB8AC3E}">
        <p14:creationId xmlns:p14="http://schemas.microsoft.com/office/powerpoint/2010/main" val="348683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a:t>
            </a:r>
            <a:r>
              <a:rPr lang="en-AU" baseline="0" dirty="0" smtClean="0"/>
              <a:t> year olds are the most forgiving humans on the planet and are so open to difference and inclusion. </a:t>
            </a:r>
          </a:p>
          <a:p>
            <a:r>
              <a:rPr lang="en-AU" baseline="0" dirty="0" smtClean="0"/>
              <a:t>If a child has difficulties or different needs, I teach them the words to use when they are curious and then they accept. For example I often hear students helping others saying ‘what tool do you need to get yourself back and ready to learn?”</a:t>
            </a:r>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4</a:t>
            </a:fld>
            <a:endParaRPr lang="en-AU"/>
          </a:p>
        </p:txBody>
      </p:sp>
    </p:spTree>
    <p:extLst>
      <p:ext uri="{BB962C8B-B14F-4D97-AF65-F5344CB8AC3E}">
        <p14:creationId xmlns:p14="http://schemas.microsoft.com/office/powerpoint/2010/main" val="66799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Spectrum</a:t>
            </a:r>
            <a:r>
              <a:rPr lang="en-AU" baseline="0" dirty="0" smtClean="0"/>
              <a:t> and may present very differently in each child </a:t>
            </a:r>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5</a:t>
            </a:fld>
            <a:endParaRPr lang="en-AU"/>
          </a:p>
        </p:txBody>
      </p:sp>
    </p:spTree>
    <p:extLst>
      <p:ext uri="{BB962C8B-B14F-4D97-AF65-F5344CB8AC3E}">
        <p14:creationId xmlns:p14="http://schemas.microsoft.com/office/powerpoint/2010/main" val="421271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Microphone/</a:t>
            </a:r>
            <a:r>
              <a:rPr lang="en-AU" baseline="0" dirty="0" smtClean="0"/>
              <a:t> speaker for hearing needs</a:t>
            </a:r>
          </a:p>
          <a:p>
            <a:r>
              <a:rPr lang="en-AU" baseline="0" dirty="0" smtClean="0"/>
              <a:t>Placement of seats for instruction</a:t>
            </a:r>
          </a:p>
          <a:p>
            <a:r>
              <a:rPr lang="en-AU" baseline="0" dirty="0" smtClean="0"/>
              <a:t>Wobble chairs </a:t>
            </a:r>
          </a:p>
          <a:p>
            <a:r>
              <a:rPr lang="en-AU" baseline="0" dirty="0" smtClean="0"/>
              <a:t>Chairs instead of ground</a:t>
            </a:r>
          </a:p>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6</a:t>
            </a:fld>
            <a:endParaRPr lang="en-AU"/>
          </a:p>
        </p:txBody>
      </p:sp>
    </p:spTree>
    <p:extLst>
      <p:ext uri="{BB962C8B-B14F-4D97-AF65-F5344CB8AC3E}">
        <p14:creationId xmlns:p14="http://schemas.microsoft.com/office/powerpoint/2010/main" val="89879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Are you</a:t>
            </a:r>
            <a:r>
              <a:rPr lang="en-AU" baseline="0" dirty="0" smtClean="0"/>
              <a:t> ready to learn is asked to all children. </a:t>
            </a:r>
          </a:p>
          <a:p>
            <a:r>
              <a:rPr lang="en-AU" baseline="0" dirty="0" smtClean="0"/>
              <a:t>All children use Zones of regulation – we are all using the same language.</a:t>
            </a:r>
          </a:p>
          <a:p>
            <a:r>
              <a:rPr lang="en-AU" baseline="0" dirty="0" smtClean="0"/>
              <a:t>Having the expectation that young children can (with training) identify the emotions they are feeling and then in turn, identify the tools that help them feel ready to learn. </a:t>
            </a:r>
          </a:p>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7</a:t>
            </a:fld>
            <a:endParaRPr lang="en-AU"/>
          </a:p>
        </p:txBody>
      </p:sp>
    </p:spTree>
    <p:extLst>
      <p:ext uri="{BB962C8B-B14F-4D97-AF65-F5344CB8AC3E}">
        <p14:creationId xmlns:p14="http://schemas.microsoft.com/office/powerpoint/2010/main" val="248139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Tools Sarah will talk about</a:t>
            </a:r>
            <a:r>
              <a:rPr lang="en-AU" baseline="0" dirty="0" smtClean="0"/>
              <a:t> – Slant board, pencil grips, seat adjustments </a:t>
            </a:r>
          </a:p>
          <a:p>
            <a:r>
              <a:rPr lang="en-AU" baseline="0" dirty="0" smtClean="0"/>
              <a:t>Speech and hearing – As teachers we know that not all children are going to understand something the very first time you explain it. We expose children to many different ways of understanding and thinking – on multiple occasions. Purposeful and responsive planning</a:t>
            </a:r>
          </a:p>
          <a:p>
            <a:r>
              <a:rPr lang="en-AU" baseline="0" dirty="0" smtClean="0"/>
              <a:t>Work with your teachers! Three families this year after finding out I’d developed a box for a child have brought in their own boxes that their child can access when required. </a:t>
            </a:r>
          </a:p>
          <a:p>
            <a:r>
              <a:rPr lang="en-AU" baseline="0" dirty="0" smtClean="0"/>
              <a:t>Reading and writing- Prep Testing will give teachers a rough idea of where each child is at academically. It is very child friendly and there is much value in children spending some time with their teacher – finding out what they are interested in. </a:t>
            </a:r>
          </a:p>
          <a:p>
            <a:r>
              <a:rPr lang="en-AU" baseline="0" dirty="0" smtClean="0"/>
              <a:t>Early on in the year if the teacher finds each child is 6 months or more behind they will write an ILP – meet with leadership team and parents and create a plan. Tools to use- Alphabet strip - </a:t>
            </a:r>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8</a:t>
            </a:fld>
            <a:endParaRPr lang="en-AU"/>
          </a:p>
        </p:txBody>
      </p:sp>
    </p:spTree>
    <p:extLst>
      <p:ext uri="{BB962C8B-B14F-4D97-AF65-F5344CB8AC3E}">
        <p14:creationId xmlns:p14="http://schemas.microsoft.com/office/powerpoint/2010/main" val="51128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Social</a:t>
            </a:r>
            <a:r>
              <a:rPr lang="en-AU" baseline="0" dirty="0" smtClean="0"/>
              <a:t> Stories, The first few days- ask what’s involved </a:t>
            </a:r>
          </a:p>
          <a:p>
            <a:r>
              <a:rPr lang="en-AU" baseline="0" dirty="0" smtClean="0"/>
              <a:t>Friendships – Teachers will work very hard on developing the classes </a:t>
            </a:r>
          </a:p>
          <a:p>
            <a:r>
              <a:rPr lang="en-AU" baseline="0" dirty="0" smtClean="0"/>
              <a:t>Don’t sweat it! Chances are there will be 20 other parents feeling the same thing as you! The teachers will ensure it all goes smoothly for your child. </a:t>
            </a:r>
          </a:p>
          <a:p>
            <a:r>
              <a:rPr lang="en-AU" baseline="0" dirty="0" smtClean="0"/>
              <a:t>Are they ready? So much out there </a:t>
            </a:r>
            <a:r>
              <a:rPr lang="en-AU" sz="1200" b="0" i="0" kern="1200" dirty="0" smtClean="0">
                <a:solidFill>
                  <a:schemeClr val="tx1"/>
                </a:solidFill>
                <a:effectLst/>
                <a:latin typeface="+mn-lt"/>
                <a:ea typeface="+mn-ea"/>
                <a:cs typeface="+mn-cs"/>
              </a:rPr>
              <a:t> 144,000,000 results on google.</a:t>
            </a:r>
            <a:r>
              <a:rPr lang="en-AU" sz="1200" b="0" i="0" kern="1200" baseline="0" dirty="0" smtClean="0">
                <a:solidFill>
                  <a:schemeClr val="tx1"/>
                </a:solidFill>
                <a:effectLst/>
                <a:latin typeface="+mn-lt"/>
                <a:ea typeface="+mn-ea"/>
                <a:cs typeface="+mn-cs"/>
              </a:rPr>
              <a:t> </a:t>
            </a:r>
            <a:endParaRPr lang="en-AU" baseline="0" dirty="0" smtClean="0"/>
          </a:p>
          <a:p>
            <a:endParaRPr lang="en-AU"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6F1A484A-0494-4638-ACCF-CAE1D43FE140}" type="slidenum">
              <a:rPr lang="en-AU" smtClean="0"/>
              <a:t>9</a:t>
            </a:fld>
            <a:endParaRPr lang="en-AU"/>
          </a:p>
        </p:txBody>
      </p:sp>
    </p:spTree>
    <p:extLst>
      <p:ext uri="{BB962C8B-B14F-4D97-AF65-F5344CB8AC3E}">
        <p14:creationId xmlns:p14="http://schemas.microsoft.com/office/powerpoint/2010/main" val="19862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282038-2115-4820-B1DE-52962EBDABD4}"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15EDF-3E51-48AE-AB32-718B10F22C77}"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9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82038-2115-4820-B1DE-52962EBDABD4}"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79919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82038-2115-4820-B1DE-52962EBDABD4}"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79660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82038-2115-4820-B1DE-52962EBDABD4}"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196240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282038-2115-4820-B1DE-52962EBDABD4}"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015EDF-3E51-48AE-AB32-718B10F22C77}"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8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282038-2115-4820-B1DE-52962EBDABD4}" type="datetimeFigureOut">
              <a:rPr lang="en-AU" smtClean="0"/>
              <a:t>9/11/2018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378167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282038-2115-4820-B1DE-52962EBDABD4}" type="datetimeFigureOut">
              <a:rPr lang="en-AU" smtClean="0"/>
              <a:t>9/11/2018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383447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282038-2115-4820-B1DE-52962EBDABD4}" type="datetimeFigureOut">
              <a:rPr lang="en-AU" smtClean="0"/>
              <a:t>9/11/2018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329356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282038-2115-4820-B1DE-52962EBDABD4}" type="datetimeFigureOut">
              <a:rPr lang="en-AU" smtClean="0"/>
              <a:t>9/11/2018</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95817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282038-2115-4820-B1DE-52962EBDABD4}" type="datetimeFigureOut">
              <a:rPr lang="en-AU" smtClean="0"/>
              <a:t>9/11/2018</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015EDF-3E51-48AE-AB32-718B10F22C77}" type="slidenum">
              <a:rPr lang="en-AU" smtClean="0"/>
              <a:t>‹#›</a:t>
            </a:fld>
            <a:endParaRPr lang="en-AU"/>
          </a:p>
        </p:txBody>
      </p:sp>
    </p:spTree>
    <p:extLst>
      <p:ext uri="{BB962C8B-B14F-4D97-AF65-F5344CB8AC3E}">
        <p14:creationId xmlns:p14="http://schemas.microsoft.com/office/powerpoint/2010/main" val="162360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282038-2115-4820-B1DE-52962EBDABD4}" type="datetimeFigureOut">
              <a:rPr lang="en-AU" smtClean="0"/>
              <a:t>9/11/2018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015EDF-3E51-48AE-AB32-718B10F22C77}" type="slidenum">
              <a:rPr lang="en-AU" smtClean="0"/>
              <a:t>‹#›</a:t>
            </a:fld>
            <a:endParaRPr lang="en-AU"/>
          </a:p>
        </p:txBody>
      </p:sp>
    </p:spTree>
    <p:extLst>
      <p:ext uri="{BB962C8B-B14F-4D97-AF65-F5344CB8AC3E}">
        <p14:creationId xmlns:p14="http://schemas.microsoft.com/office/powerpoint/2010/main" val="420092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282038-2115-4820-B1DE-52962EBDABD4}" type="datetimeFigureOut">
              <a:rPr lang="en-AU" smtClean="0"/>
              <a:t>9/11/2018</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015EDF-3E51-48AE-AB32-718B10F22C77}"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735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www.teacherspayteachers.com/Product/Big-Problem-Little-Problem-Poster-416674"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12" Type="http://schemas.openxmlformats.org/officeDocument/2006/relationships/hyperlink" Target="https://sensorytools.net/" TargetMode="External"/><Relationship Id="rId2" Type="http://schemas.openxmlformats.org/officeDocument/2006/relationships/hyperlink" Target="http://www.teachlive.org.au/expeditions/2016-moreton-bay/boneo-primary-school" TargetMode="Externa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hyperlink" Target="https://www.thewestportclub.com.au/blog/inspiring-children-to-embrace-their-emotions-with-worry-woos/" TargetMode="External"/><Relationship Id="rId10" Type="http://schemas.openxmlformats.org/officeDocument/2006/relationships/image" Target="../media/image19.jpeg"/><Relationship Id="rId4" Type="http://schemas.openxmlformats.org/officeDocument/2006/relationships/hyperlink" Target="http://www.worrywoos.com/children-and-anxiety.html" TargetMode="External"/><Relationship Id="rId9" Type="http://schemas.openxmlformats.org/officeDocument/2006/relationships/hyperlink" Target="https://www.barnesandnoble.com/w/girl-who-never-made-mistakes-mark-pett/110007629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thesimplelifeproject.com/blog/2016/1/7/be-kind-to-yourself"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pixabay.com/en/cartoon-smiley-questions-puzzle-3082809/"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teachlive.org.au/expeditions/2016-moreton-bay/boneo-primary-school"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s://www.teacherspayteachers.com/Product/Voice-O-Meter-3327625"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mbtskoudsalg.com/explore/teacher-cartoon-png/"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teachlive.org.au/expeditions/2016-moreton-bay/boneo-primary-school" TargetMode="External"/><Relationship Id="rId7" Type="http://schemas.openxmlformats.org/officeDocument/2006/relationships/hyperlink" Target="https://www.physioroom.com/product/PhysioRoom_Air_Stability_Wobble_Cushion_Balance_Cushion_for_Rehab_of_Ankle_Injuries_Knee_Injuries/3184/39222.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www.walmart.com/ip/Kore-Design-Kids-Wobble-Chair/28642717" TargetMode="External"/><Relationship Id="rId10"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hyperlink" Target="https://www.positivedifferenceiow.co.uk/product/tang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eachlive.org.au/expeditions/2016-moreton-bay/boneo-primary-schoo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coska.mainelycommerce.com/kids-at-school-cartoon/"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neo primary scho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83" y="91440"/>
            <a:ext cx="1934391" cy="1485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0216" y="3427847"/>
            <a:ext cx="8151223" cy="2462213"/>
          </a:xfrm>
          <a:prstGeom prst="rect">
            <a:avLst/>
          </a:prstGeom>
          <a:noFill/>
        </p:spPr>
        <p:txBody>
          <a:bodyPr wrap="square" rtlCol="0">
            <a:spAutoFit/>
          </a:bodyPr>
          <a:lstStyle/>
          <a:p>
            <a:pPr algn="ctr"/>
            <a:r>
              <a:rPr lang="en-AU" sz="4000" b="1" dirty="0" smtClean="0"/>
              <a:t>Chloe Umbers</a:t>
            </a:r>
          </a:p>
          <a:p>
            <a:pPr algn="ctr"/>
            <a:endParaRPr lang="en-AU" sz="3200" b="1" dirty="0"/>
          </a:p>
          <a:p>
            <a:pPr algn="ctr"/>
            <a:r>
              <a:rPr lang="en-AU" sz="3200" dirty="0" smtClean="0"/>
              <a:t>How can </a:t>
            </a:r>
            <a:r>
              <a:rPr lang="en-AU" sz="3200" dirty="0"/>
              <a:t>c</a:t>
            </a:r>
            <a:r>
              <a:rPr lang="en-AU" sz="3200" dirty="0" smtClean="0"/>
              <a:t>hildren thrive in the Primary School Setting?</a:t>
            </a:r>
          </a:p>
          <a:p>
            <a:endParaRPr lang="en-AU" dirty="0"/>
          </a:p>
        </p:txBody>
      </p:sp>
    </p:spTree>
    <p:extLst>
      <p:ext uri="{BB962C8B-B14F-4D97-AF65-F5344CB8AC3E}">
        <p14:creationId xmlns:p14="http://schemas.microsoft.com/office/powerpoint/2010/main" val="165848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8982" y="1004014"/>
            <a:ext cx="184731" cy="369332"/>
          </a:xfrm>
          <a:prstGeom prst="rect">
            <a:avLst/>
          </a:prstGeom>
        </p:spPr>
        <p:txBody>
          <a:bodyPr wrap="none">
            <a:spAutoFit/>
          </a:bodyPr>
          <a:lstStyle/>
          <a:p>
            <a:pPr algn="ctr"/>
            <a:endParaRPr lang="en-AU" b="1" dirty="0"/>
          </a:p>
        </p:txBody>
      </p:sp>
      <p:sp>
        <p:nvSpPr>
          <p:cNvPr id="5" name="TextBox 4"/>
          <p:cNvSpPr txBox="1"/>
          <p:nvPr/>
        </p:nvSpPr>
        <p:spPr>
          <a:xfrm>
            <a:off x="1908101" y="296128"/>
            <a:ext cx="8151223" cy="707886"/>
          </a:xfrm>
          <a:prstGeom prst="rect">
            <a:avLst/>
          </a:prstGeom>
          <a:noFill/>
        </p:spPr>
        <p:txBody>
          <a:bodyPr wrap="square" rtlCol="0">
            <a:spAutoFit/>
          </a:bodyPr>
          <a:lstStyle/>
          <a:p>
            <a:pPr algn="ctr"/>
            <a:r>
              <a:rPr lang="en-AU" sz="4000" b="1" dirty="0" smtClean="0"/>
              <a:t>Transition to School</a:t>
            </a:r>
          </a:p>
        </p:txBody>
      </p:sp>
      <p:sp>
        <p:nvSpPr>
          <p:cNvPr id="6" name="TextBox 5"/>
          <p:cNvSpPr txBox="1"/>
          <p:nvPr/>
        </p:nvSpPr>
        <p:spPr>
          <a:xfrm>
            <a:off x="361590" y="1720506"/>
            <a:ext cx="5320758" cy="42165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000" dirty="0" smtClean="0"/>
              <a:t>Alphabet – talk about the most common sound each letter makes a - /a/</a:t>
            </a:r>
          </a:p>
          <a:p>
            <a:pPr marL="342900" indent="-342900">
              <a:lnSpc>
                <a:spcPct val="150000"/>
              </a:lnSpc>
              <a:buFont typeface="Arial" panose="020B0604020202020204" pitchFamily="34" charset="0"/>
              <a:buChar char="•"/>
            </a:pPr>
            <a:r>
              <a:rPr lang="en-AU" sz="2000" dirty="0" smtClean="0"/>
              <a:t>Count</a:t>
            </a:r>
          </a:p>
          <a:p>
            <a:pPr marL="342900" indent="-342900">
              <a:lnSpc>
                <a:spcPct val="150000"/>
              </a:lnSpc>
              <a:buFont typeface="Arial" panose="020B0604020202020204" pitchFamily="34" charset="0"/>
              <a:buChar char="•"/>
            </a:pPr>
            <a:r>
              <a:rPr lang="en-AU" sz="2000" dirty="0" smtClean="0"/>
              <a:t>High Frequency Words</a:t>
            </a:r>
          </a:p>
          <a:p>
            <a:pPr marL="342900" indent="-342900">
              <a:lnSpc>
                <a:spcPct val="150000"/>
              </a:lnSpc>
              <a:buFont typeface="Arial" panose="020B0604020202020204" pitchFamily="34" charset="0"/>
              <a:buChar char="•"/>
            </a:pPr>
            <a:r>
              <a:rPr lang="en-AU" sz="2000" dirty="0" smtClean="0"/>
              <a:t>Read every day </a:t>
            </a:r>
            <a:endParaRPr lang="en-AU" sz="2000" dirty="0"/>
          </a:p>
          <a:p>
            <a:pPr marL="342900" indent="-342900">
              <a:lnSpc>
                <a:spcPct val="150000"/>
              </a:lnSpc>
              <a:buFont typeface="Arial" panose="020B0604020202020204" pitchFamily="34" charset="0"/>
              <a:buChar char="•"/>
            </a:pPr>
            <a:r>
              <a:rPr lang="en-AU" sz="2000" dirty="0" smtClean="0"/>
              <a:t>Notice print you see in the environment</a:t>
            </a:r>
          </a:p>
          <a:p>
            <a:pPr marL="342900" indent="-342900">
              <a:lnSpc>
                <a:spcPct val="150000"/>
              </a:lnSpc>
              <a:buFont typeface="Arial" panose="020B0604020202020204" pitchFamily="34" charset="0"/>
              <a:buChar char="•"/>
            </a:pPr>
            <a:r>
              <a:rPr lang="en-AU" sz="2000" dirty="0" smtClean="0"/>
              <a:t>Self Care </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dirty="0" smtClean="0"/>
          </a:p>
          <a:p>
            <a:pPr marL="285750" indent="-285750">
              <a:buFont typeface="Arial" panose="020B0604020202020204" pitchFamily="34" charset="0"/>
              <a:buChar char="•"/>
            </a:pPr>
            <a:endParaRPr lang="en-AU" dirty="0"/>
          </a:p>
        </p:txBody>
      </p:sp>
      <p:pic>
        <p:nvPicPr>
          <p:cNvPr id="9220" name="Picture 4" descr="Image result for school car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71" b="9928"/>
          <a:stretch/>
        </p:blipFill>
        <p:spPr bwMode="auto">
          <a:xfrm>
            <a:off x="8946459" y="3942204"/>
            <a:ext cx="2831889" cy="23169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2348" y="1711900"/>
            <a:ext cx="6096000" cy="3323987"/>
          </a:xfrm>
          <a:prstGeom prst="rect">
            <a:avLst/>
          </a:prstGeom>
        </p:spPr>
        <p:txBody>
          <a:bodyPr>
            <a:spAutoFit/>
          </a:bodyPr>
          <a:lstStyle/>
          <a:p>
            <a:pPr marL="342900" indent="-342900">
              <a:lnSpc>
                <a:spcPct val="150000"/>
              </a:lnSpc>
              <a:buFont typeface="Arial" panose="020B0604020202020204" pitchFamily="34" charset="0"/>
              <a:buChar char="•"/>
            </a:pPr>
            <a:r>
              <a:rPr lang="en-AU" sz="2000" dirty="0"/>
              <a:t>Build Resilience - there are lots of ‘unexpected’ things that happen in a typical school day so build the ability for children to ‘roll with it’</a:t>
            </a:r>
          </a:p>
          <a:p>
            <a:pPr marL="342900" indent="-342900">
              <a:lnSpc>
                <a:spcPct val="150000"/>
              </a:lnSpc>
              <a:buFont typeface="Arial" panose="020B0604020202020204" pitchFamily="34" charset="0"/>
              <a:buChar char="•"/>
            </a:pPr>
            <a:r>
              <a:rPr lang="en-AU" sz="2000" dirty="0"/>
              <a:t>Encourage some independence and agency – Can they solve problems for themselves?</a:t>
            </a:r>
          </a:p>
          <a:p>
            <a:pPr marL="342900" indent="-342900">
              <a:lnSpc>
                <a:spcPct val="150000"/>
              </a:lnSpc>
              <a:buFont typeface="Arial" panose="020B0604020202020204" pitchFamily="34" charset="0"/>
              <a:buChar char="•"/>
            </a:pPr>
            <a:r>
              <a:rPr lang="en-AU" sz="2000" dirty="0"/>
              <a:t>Ask loads of questions!</a:t>
            </a:r>
          </a:p>
          <a:p>
            <a:pPr marL="342900" indent="-342900">
              <a:lnSpc>
                <a:spcPct val="150000"/>
              </a:lnSpc>
              <a:buFont typeface="Arial" panose="020B0604020202020204" pitchFamily="34" charset="0"/>
              <a:buChar char="•"/>
            </a:pPr>
            <a:r>
              <a:rPr lang="en-AU" sz="2000" dirty="0"/>
              <a:t>Social/Emotional Skills </a:t>
            </a:r>
          </a:p>
        </p:txBody>
      </p:sp>
    </p:spTree>
    <p:extLst>
      <p:ext uri="{BB962C8B-B14F-4D97-AF65-F5344CB8AC3E}">
        <p14:creationId xmlns:p14="http://schemas.microsoft.com/office/powerpoint/2010/main" val="353594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8982" y="1004014"/>
            <a:ext cx="184731" cy="369332"/>
          </a:xfrm>
          <a:prstGeom prst="rect">
            <a:avLst/>
          </a:prstGeom>
        </p:spPr>
        <p:txBody>
          <a:bodyPr wrap="none">
            <a:spAutoFit/>
          </a:bodyPr>
          <a:lstStyle/>
          <a:p>
            <a:pPr algn="ctr"/>
            <a:endParaRPr lang="en-AU" b="1" dirty="0"/>
          </a:p>
        </p:txBody>
      </p:sp>
      <p:sp>
        <p:nvSpPr>
          <p:cNvPr id="5" name="TextBox 4"/>
          <p:cNvSpPr txBox="1"/>
          <p:nvPr/>
        </p:nvSpPr>
        <p:spPr>
          <a:xfrm>
            <a:off x="2056423" y="314690"/>
            <a:ext cx="8151223" cy="2062103"/>
          </a:xfrm>
          <a:prstGeom prst="rect">
            <a:avLst/>
          </a:prstGeom>
          <a:noFill/>
        </p:spPr>
        <p:txBody>
          <a:bodyPr wrap="square" rtlCol="0">
            <a:spAutoFit/>
          </a:bodyPr>
          <a:lstStyle/>
          <a:p>
            <a:pPr algn="ctr"/>
            <a:r>
              <a:rPr lang="en-AU" sz="4000" b="1" dirty="0" smtClean="0"/>
              <a:t>‘It Takes a Village’</a:t>
            </a:r>
          </a:p>
          <a:p>
            <a:pPr algn="ctr"/>
            <a:r>
              <a:rPr lang="en-AU" sz="2400" i="1" dirty="0" smtClean="0"/>
              <a:t>African proverb that highlights the idea that it takes an entire community to raise a child.</a:t>
            </a:r>
            <a:endParaRPr lang="en-AU" sz="3200" b="1" i="1" dirty="0"/>
          </a:p>
          <a:p>
            <a:pPr algn="ctr"/>
            <a:endParaRPr lang="en-AU" sz="4000" b="1" dirty="0"/>
          </a:p>
        </p:txBody>
      </p:sp>
      <p:sp>
        <p:nvSpPr>
          <p:cNvPr id="6" name="Rectangle 5"/>
          <p:cNvSpPr/>
          <p:nvPr/>
        </p:nvSpPr>
        <p:spPr>
          <a:xfrm>
            <a:off x="3668739" y="2062670"/>
            <a:ext cx="7159649" cy="4462760"/>
          </a:xfrm>
          <a:prstGeom prst="rect">
            <a:avLst/>
          </a:prstGeom>
        </p:spPr>
        <p:txBody>
          <a:bodyPr wrap="square">
            <a:spAutoFit/>
          </a:bodyPr>
          <a:lstStyle/>
          <a:p>
            <a:pPr algn="ctr"/>
            <a:r>
              <a:rPr lang="en-AU" sz="2000" dirty="0" smtClean="0"/>
              <a:t>Mum</a:t>
            </a:r>
          </a:p>
          <a:p>
            <a:pPr algn="ctr"/>
            <a:r>
              <a:rPr lang="en-AU" sz="2000" dirty="0" smtClean="0"/>
              <a:t>Dad</a:t>
            </a:r>
          </a:p>
          <a:p>
            <a:pPr algn="ctr"/>
            <a:r>
              <a:rPr lang="en-AU" sz="2000" dirty="0" smtClean="0"/>
              <a:t>Grandparents</a:t>
            </a:r>
          </a:p>
          <a:p>
            <a:pPr algn="ctr"/>
            <a:r>
              <a:rPr lang="en-AU" sz="2000" dirty="0" smtClean="0"/>
              <a:t>Kindergarten Teachers</a:t>
            </a:r>
          </a:p>
          <a:p>
            <a:pPr algn="ctr"/>
            <a:r>
              <a:rPr lang="en-AU" sz="2000" dirty="0" smtClean="0"/>
              <a:t>School Teachers</a:t>
            </a:r>
          </a:p>
          <a:p>
            <a:pPr algn="ctr"/>
            <a:r>
              <a:rPr lang="en-AU" sz="2000" dirty="0" smtClean="0"/>
              <a:t>Education Support</a:t>
            </a:r>
          </a:p>
          <a:p>
            <a:pPr algn="ctr"/>
            <a:r>
              <a:rPr lang="en-AU" sz="2000" dirty="0" smtClean="0"/>
              <a:t>School Principals</a:t>
            </a:r>
          </a:p>
          <a:p>
            <a:pPr algn="ctr"/>
            <a:r>
              <a:rPr lang="en-AU" sz="2000" dirty="0" smtClean="0"/>
              <a:t>Speech Therapist </a:t>
            </a:r>
          </a:p>
          <a:p>
            <a:pPr algn="ctr"/>
            <a:r>
              <a:rPr lang="en-AU" sz="2000" dirty="0" smtClean="0"/>
              <a:t>Psychologist</a:t>
            </a:r>
          </a:p>
          <a:p>
            <a:pPr algn="ctr"/>
            <a:r>
              <a:rPr lang="en-AU" sz="2000" dirty="0" smtClean="0"/>
              <a:t>Paediatrician</a:t>
            </a:r>
          </a:p>
          <a:p>
            <a:pPr algn="ctr"/>
            <a:r>
              <a:rPr lang="en-AU" sz="2000" dirty="0" smtClean="0"/>
              <a:t>Behaviour Therapist</a:t>
            </a:r>
          </a:p>
          <a:p>
            <a:pPr algn="ctr"/>
            <a:r>
              <a:rPr lang="en-AU" sz="2000" dirty="0" smtClean="0"/>
              <a:t>Occupational Therapists</a:t>
            </a:r>
          </a:p>
          <a:p>
            <a:pPr algn="ctr"/>
            <a:r>
              <a:rPr lang="en-AU" sz="2000" dirty="0" smtClean="0"/>
              <a:t>Physiotherapist</a:t>
            </a:r>
          </a:p>
          <a:p>
            <a:pPr algn="ctr"/>
            <a:endParaRPr lang="en-AU" sz="2400" dirty="0" smtClean="0"/>
          </a:p>
        </p:txBody>
      </p:sp>
      <p:sp>
        <p:nvSpPr>
          <p:cNvPr id="7" name="Rectangle 6"/>
          <p:cNvSpPr/>
          <p:nvPr/>
        </p:nvSpPr>
        <p:spPr>
          <a:xfrm>
            <a:off x="2681252" y="3324553"/>
            <a:ext cx="1152881" cy="646331"/>
          </a:xfrm>
          <a:prstGeom prst="rect">
            <a:avLst/>
          </a:prstGeom>
        </p:spPr>
        <p:txBody>
          <a:bodyPr wrap="none">
            <a:spAutoFit/>
          </a:bodyPr>
          <a:lstStyle/>
          <a:p>
            <a:pPr algn="ctr"/>
            <a:r>
              <a:rPr lang="en-AU" sz="3600" b="1" dirty="0" smtClean="0"/>
              <a:t>Child</a:t>
            </a:r>
            <a:endParaRPr lang="en-AU" b="1" dirty="0"/>
          </a:p>
        </p:txBody>
      </p:sp>
      <p:sp>
        <p:nvSpPr>
          <p:cNvPr id="8" name="Oval 7"/>
          <p:cNvSpPr/>
          <p:nvPr/>
        </p:nvSpPr>
        <p:spPr>
          <a:xfrm>
            <a:off x="1503538" y="2501301"/>
            <a:ext cx="3508311" cy="229283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423340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8982" y="1004014"/>
            <a:ext cx="184731" cy="369332"/>
          </a:xfrm>
          <a:prstGeom prst="rect">
            <a:avLst/>
          </a:prstGeom>
        </p:spPr>
        <p:txBody>
          <a:bodyPr wrap="none">
            <a:spAutoFit/>
          </a:bodyPr>
          <a:lstStyle/>
          <a:p>
            <a:pPr algn="ctr"/>
            <a:endParaRPr lang="en-AU" b="1" dirty="0"/>
          </a:p>
        </p:txBody>
      </p:sp>
      <p:sp>
        <p:nvSpPr>
          <p:cNvPr id="5" name="TextBox 4"/>
          <p:cNvSpPr txBox="1"/>
          <p:nvPr/>
        </p:nvSpPr>
        <p:spPr>
          <a:xfrm>
            <a:off x="1908101" y="209394"/>
            <a:ext cx="8151223" cy="1323439"/>
          </a:xfrm>
          <a:prstGeom prst="rect">
            <a:avLst/>
          </a:prstGeom>
          <a:noFill/>
        </p:spPr>
        <p:txBody>
          <a:bodyPr wrap="square" rtlCol="0">
            <a:spAutoFit/>
          </a:bodyPr>
          <a:lstStyle/>
          <a:p>
            <a:pPr algn="ctr"/>
            <a:r>
              <a:rPr lang="en-AU" sz="4000" b="1" dirty="0" smtClean="0"/>
              <a:t>‘It Takes a Village’</a:t>
            </a:r>
          </a:p>
          <a:p>
            <a:pPr algn="ctr"/>
            <a:endParaRPr lang="en-AU" sz="4000" b="1" dirty="0"/>
          </a:p>
        </p:txBody>
      </p:sp>
      <p:sp>
        <p:nvSpPr>
          <p:cNvPr id="6" name="Rectangle 5"/>
          <p:cNvSpPr/>
          <p:nvPr/>
        </p:nvSpPr>
        <p:spPr>
          <a:xfrm>
            <a:off x="990718" y="1692320"/>
            <a:ext cx="6096000" cy="3877985"/>
          </a:xfrm>
          <a:prstGeom prst="rect">
            <a:avLst/>
          </a:prstGeom>
        </p:spPr>
        <p:txBody>
          <a:bodyPr>
            <a:spAutoFit/>
          </a:bodyPr>
          <a:lstStyle/>
          <a:p>
            <a:pPr>
              <a:lnSpc>
                <a:spcPct val="150000"/>
              </a:lnSpc>
            </a:pPr>
            <a:r>
              <a:rPr lang="en-AU" sz="2400" b="1" dirty="0" smtClean="0"/>
              <a:t>Strategies Kindergarten already have in place</a:t>
            </a:r>
          </a:p>
          <a:p>
            <a:pPr marL="342900" indent="-342900">
              <a:lnSpc>
                <a:spcPct val="150000"/>
              </a:lnSpc>
              <a:buFont typeface="Arial" panose="020B0604020202020204" pitchFamily="34" charset="0"/>
              <a:buChar char="•"/>
            </a:pPr>
            <a:r>
              <a:rPr lang="en-AU" sz="2000" dirty="0" smtClean="0"/>
              <a:t>Zones of Regulation</a:t>
            </a:r>
          </a:p>
          <a:p>
            <a:pPr marL="342900" indent="-342900">
              <a:lnSpc>
                <a:spcPct val="150000"/>
              </a:lnSpc>
              <a:buFont typeface="Arial" panose="020B0604020202020204" pitchFamily="34" charset="0"/>
              <a:buChar char="•"/>
            </a:pPr>
            <a:r>
              <a:rPr lang="en-AU" sz="2000" dirty="0" smtClean="0"/>
              <a:t>Sensory Outlets</a:t>
            </a:r>
          </a:p>
          <a:p>
            <a:pPr marL="342900" indent="-342900">
              <a:lnSpc>
                <a:spcPct val="150000"/>
              </a:lnSpc>
              <a:buFont typeface="Arial" panose="020B0604020202020204" pitchFamily="34" charset="0"/>
              <a:buChar char="•"/>
            </a:pPr>
            <a:r>
              <a:rPr lang="en-AU" sz="2000" dirty="0" smtClean="0"/>
              <a:t>Choice “would you like to go to the writing table or the play dough table?”</a:t>
            </a:r>
          </a:p>
          <a:p>
            <a:pPr marL="342900" indent="-342900">
              <a:lnSpc>
                <a:spcPct val="150000"/>
              </a:lnSpc>
              <a:buFont typeface="Arial" panose="020B0604020202020204" pitchFamily="34" charset="0"/>
              <a:buChar char="•"/>
            </a:pPr>
            <a:r>
              <a:rPr lang="en-AU" sz="2000" dirty="0" smtClean="0"/>
              <a:t>Letter Visuals</a:t>
            </a:r>
          </a:p>
          <a:p>
            <a:pPr marL="342900" indent="-342900">
              <a:lnSpc>
                <a:spcPct val="150000"/>
              </a:lnSpc>
              <a:buFont typeface="Arial" panose="020B0604020202020204" pitchFamily="34" charset="0"/>
              <a:buChar char="•"/>
            </a:pPr>
            <a:r>
              <a:rPr lang="en-AU" sz="2000" dirty="0" smtClean="0"/>
              <a:t>Tummy Breathing</a:t>
            </a:r>
          </a:p>
          <a:p>
            <a:pPr marL="342900" indent="-342900">
              <a:lnSpc>
                <a:spcPct val="150000"/>
              </a:lnSpc>
              <a:buFont typeface="Arial" panose="020B0604020202020204" pitchFamily="34" charset="0"/>
              <a:buChar char="•"/>
            </a:pPr>
            <a:r>
              <a:rPr lang="en-AU" sz="2000" dirty="0" smtClean="0"/>
              <a:t>Catastrophe scale (See image)</a:t>
            </a:r>
            <a:endParaRPr lang="en-AU" sz="2000" dirty="0"/>
          </a:p>
        </p:txBody>
      </p:sp>
      <p:pic>
        <p:nvPicPr>
          <p:cNvPr id="8196" name="Picture 4" descr="Image result for how big is my problem sca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4093" y="751757"/>
            <a:ext cx="3997247" cy="531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65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783" y="123666"/>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635" y="123666"/>
            <a:ext cx="8151223" cy="920252"/>
          </a:xfrm>
          <a:prstGeom prst="rect">
            <a:avLst/>
          </a:prstGeom>
          <a:noFill/>
        </p:spPr>
        <p:txBody>
          <a:bodyPr wrap="square" rtlCol="0">
            <a:spAutoFit/>
          </a:bodyPr>
          <a:lstStyle/>
          <a:p>
            <a:pPr algn="ctr">
              <a:lnSpc>
                <a:spcPct val="150000"/>
              </a:lnSpc>
            </a:pPr>
            <a:r>
              <a:rPr lang="en-AU" sz="4000" b="1" dirty="0" smtClean="0"/>
              <a:t>High Expectations</a:t>
            </a:r>
          </a:p>
        </p:txBody>
      </p:sp>
      <p:sp>
        <p:nvSpPr>
          <p:cNvPr id="2" name="Rectangle 1"/>
          <p:cNvSpPr/>
          <p:nvPr/>
        </p:nvSpPr>
        <p:spPr>
          <a:xfrm>
            <a:off x="1524000" y="1506070"/>
            <a:ext cx="9538446" cy="4478149"/>
          </a:xfrm>
          <a:prstGeom prst="rect">
            <a:avLst/>
          </a:prstGeom>
        </p:spPr>
        <p:txBody>
          <a:bodyPr wrap="square">
            <a:spAutoFit/>
          </a:bodyPr>
          <a:lstStyle/>
          <a:p>
            <a:pPr algn="ctr">
              <a:lnSpc>
                <a:spcPct val="150000"/>
              </a:lnSpc>
            </a:pPr>
            <a:r>
              <a:rPr lang="en-AU" sz="2000" dirty="0"/>
              <a:t>• </a:t>
            </a:r>
            <a:r>
              <a:rPr lang="en-AU" sz="2400" dirty="0" smtClean="0"/>
              <a:t>Believing </a:t>
            </a:r>
            <a:r>
              <a:rPr lang="en-AU" sz="2400" dirty="0"/>
              <a:t>that each child is capable of learning </a:t>
            </a:r>
            <a:endParaRPr lang="en-AU" sz="2400" dirty="0" smtClean="0"/>
          </a:p>
          <a:p>
            <a:pPr algn="ctr">
              <a:lnSpc>
                <a:spcPct val="150000"/>
              </a:lnSpc>
            </a:pPr>
            <a:r>
              <a:rPr lang="en-AU" sz="2400" dirty="0" smtClean="0"/>
              <a:t>• Communicating </a:t>
            </a:r>
            <a:r>
              <a:rPr lang="en-AU" sz="2400" dirty="0"/>
              <a:t>high expectations to children and </a:t>
            </a:r>
            <a:r>
              <a:rPr lang="en-AU" sz="2400" dirty="0" smtClean="0"/>
              <a:t>parents</a:t>
            </a:r>
          </a:p>
          <a:p>
            <a:pPr algn="ctr">
              <a:lnSpc>
                <a:spcPct val="150000"/>
              </a:lnSpc>
            </a:pPr>
            <a:r>
              <a:rPr lang="en-AU" sz="2400" dirty="0" smtClean="0"/>
              <a:t>• Taking </a:t>
            </a:r>
            <a:r>
              <a:rPr lang="en-AU" sz="2400" dirty="0"/>
              <a:t>responsibility for children’s learning </a:t>
            </a:r>
            <a:r>
              <a:rPr lang="en-AU" sz="2400" dirty="0" smtClean="0"/>
              <a:t>and</a:t>
            </a:r>
          </a:p>
          <a:p>
            <a:pPr algn="ctr">
              <a:lnSpc>
                <a:spcPct val="150000"/>
              </a:lnSpc>
            </a:pPr>
            <a:r>
              <a:rPr lang="en-AU" sz="2400" dirty="0" smtClean="0"/>
              <a:t>• Reflecting </a:t>
            </a:r>
            <a:r>
              <a:rPr lang="en-AU" sz="2400" dirty="0"/>
              <a:t>on teaching </a:t>
            </a:r>
            <a:r>
              <a:rPr lang="en-AU" sz="2400" dirty="0" smtClean="0"/>
              <a:t>practice </a:t>
            </a:r>
          </a:p>
          <a:p>
            <a:endParaRPr lang="en-AU" dirty="0" smtClean="0"/>
          </a:p>
          <a:p>
            <a:endParaRPr lang="en-AU" sz="900" dirty="0"/>
          </a:p>
          <a:p>
            <a:endParaRPr lang="en-AU" dirty="0"/>
          </a:p>
          <a:p>
            <a:pPr algn="ctr"/>
            <a:r>
              <a:rPr lang="en-AU" sz="2400" i="1" dirty="0"/>
              <a:t>High expectations for every child affirms that children have diverse culture, ability, learning styles, personalities and identities and that each child can experience success in their learning and wellbeing (</a:t>
            </a:r>
            <a:r>
              <a:rPr lang="en-AU" sz="2400" i="1" dirty="0" err="1"/>
              <a:t>MacNaughton</a:t>
            </a:r>
            <a:r>
              <a:rPr lang="en-AU" sz="2400" i="1" dirty="0"/>
              <a:t>, 2003; </a:t>
            </a:r>
            <a:r>
              <a:rPr lang="en-AU" sz="2400" i="1" dirty="0" err="1"/>
              <a:t>Jalongo</a:t>
            </a:r>
            <a:r>
              <a:rPr lang="en-AU" sz="2400" i="1" dirty="0"/>
              <a:t>, 2007). </a:t>
            </a:r>
          </a:p>
        </p:txBody>
      </p:sp>
    </p:spTree>
    <p:extLst>
      <p:ext uri="{BB962C8B-B14F-4D97-AF65-F5344CB8AC3E}">
        <p14:creationId xmlns:p14="http://schemas.microsoft.com/office/powerpoint/2010/main" val="1982762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8101" y="296128"/>
            <a:ext cx="8151223" cy="707886"/>
          </a:xfrm>
          <a:prstGeom prst="rect">
            <a:avLst/>
          </a:prstGeom>
          <a:noFill/>
        </p:spPr>
        <p:txBody>
          <a:bodyPr wrap="square" rtlCol="0">
            <a:spAutoFit/>
          </a:bodyPr>
          <a:lstStyle/>
          <a:p>
            <a:pPr algn="ctr"/>
            <a:r>
              <a:rPr lang="en-AU" sz="4000" b="1" dirty="0" smtClean="0"/>
              <a:t>Great Resources!</a:t>
            </a:r>
            <a:endParaRPr lang="en-AU" sz="4000" b="1" dirty="0" smtClean="0"/>
          </a:p>
        </p:txBody>
      </p:sp>
      <p:pic>
        <p:nvPicPr>
          <p:cNvPr id="3" name="Picture 2" descr="Image result for boneo primary schoo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83403" y="5768504"/>
            <a:ext cx="5408597" cy="369332"/>
          </a:xfrm>
          <a:prstGeom prst="rect">
            <a:avLst/>
          </a:prstGeom>
        </p:spPr>
        <p:txBody>
          <a:bodyPr wrap="none">
            <a:spAutoFit/>
          </a:bodyPr>
          <a:lstStyle/>
          <a:p>
            <a:r>
              <a:rPr lang="en-AU" dirty="0">
                <a:hlinkClick r:id="rId4"/>
              </a:rPr>
              <a:t>http://</a:t>
            </a:r>
            <a:r>
              <a:rPr lang="en-AU" dirty="0" smtClean="0">
                <a:hlinkClick r:id="rId4"/>
              </a:rPr>
              <a:t>www.worrywoos.com/children-and-anxiety.html</a:t>
            </a:r>
            <a:r>
              <a:rPr lang="en-AU" dirty="0" smtClean="0"/>
              <a:t> </a:t>
            </a:r>
            <a:endParaRPr lang="en-AU" dirty="0"/>
          </a:p>
        </p:txBody>
      </p:sp>
      <p:pic>
        <p:nvPicPr>
          <p:cNvPr id="1026" name="Picture 2" descr="Image result for worry woo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0299" y="1151197"/>
            <a:ext cx="5056050" cy="28420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82012" y="848706"/>
            <a:ext cx="2060188" cy="369332"/>
          </a:xfrm>
          <a:prstGeom prst="rect">
            <a:avLst/>
          </a:prstGeom>
          <a:noFill/>
        </p:spPr>
        <p:txBody>
          <a:bodyPr wrap="square" rtlCol="0">
            <a:spAutoFit/>
          </a:bodyPr>
          <a:lstStyle/>
          <a:p>
            <a:r>
              <a:rPr lang="en-AU" b="1" dirty="0" smtClean="0"/>
              <a:t>Worry Woos</a:t>
            </a:r>
            <a:endParaRPr lang="en-AU" b="1" dirty="0"/>
          </a:p>
        </p:txBody>
      </p:sp>
      <p:sp>
        <p:nvSpPr>
          <p:cNvPr id="7" name="TextBox 6"/>
          <p:cNvSpPr txBox="1"/>
          <p:nvPr/>
        </p:nvSpPr>
        <p:spPr>
          <a:xfrm>
            <a:off x="7190302" y="3997785"/>
            <a:ext cx="3226525" cy="1200329"/>
          </a:xfrm>
          <a:prstGeom prst="rect">
            <a:avLst/>
          </a:prstGeom>
          <a:noFill/>
        </p:spPr>
        <p:txBody>
          <a:bodyPr wrap="square" rtlCol="0">
            <a:spAutoFit/>
          </a:bodyPr>
          <a:lstStyle/>
          <a:p>
            <a:pPr marL="285750" indent="-285750">
              <a:buFontTx/>
              <a:buChar char="-"/>
            </a:pPr>
            <a:r>
              <a:rPr lang="en-AU" b="1" dirty="0" smtClean="0"/>
              <a:t>Don’t Feed the Worry Bug</a:t>
            </a:r>
          </a:p>
          <a:p>
            <a:pPr marL="285750" indent="-285750">
              <a:buFontTx/>
              <a:buChar char="-"/>
            </a:pPr>
            <a:r>
              <a:rPr lang="en-AU" b="1" dirty="0" smtClean="0"/>
              <a:t>Wince the worry Monster  </a:t>
            </a:r>
          </a:p>
          <a:p>
            <a:pPr marL="285750" indent="-285750">
              <a:buFontTx/>
              <a:buChar char="-"/>
            </a:pPr>
            <a:r>
              <a:rPr lang="en-AU" b="1" dirty="0" smtClean="0"/>
              <a:t>The Monster of Frustration </a:t>
            </a:r>
          </a:p>
          <a:p>
            <a:pPr marL="285750" indent="-285750">
              <a:buFontTx/>
              <a:buChar char="-"/>
            </a:pPr>
            <a:r>
              <a:rPr lang="en-AU" b="1" dirty="0" smtClean="0"/>
              <a:t>The Monster in the Bubble</a:t>
            </a:r>
            <a:endParaRPr lang="en-AU" b="1" dirty="0"/>
          </a:p>
        </p:txBody>
      </p:sp>
      <p:pic>
        <p:nvPicPr>
          <p:cNvPr id="1028" name="Picture 4" descr="Stock 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09" y="1336803"/>
            <a:ext cx="1842953" cy="22027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378" y="3539535"/>
            <a:ext cx="1857701" cy="923330"/>
          </a:xfrm>
          <a:prstGeom prst="rect">
            <a:avLst/>
          </a:prstGeom>
          <a:noFill/>
        </p:spPr>
        <p:txBody>
          <a:bodyPr wrap="square" rtlCol="0">
            <a:spAutoFit/>
          </a:bodyPr>
          <a:lstStyle/>
          <a:p>
            <a:pPr algn="ctr"/>
            <a:r>
              <a:rPr lang="en-AU" b="1" dirty="0" smtClean="0"/>
              <a:t>The Invisible String</a:t>
            </a:r>
          </a:p>
          <a:p>
            <a:pPr algn="ctr"/>
            <a:r>
              <a:rPr lang="en-AU" dirty="0" smtClean="0"/>
              <a:t>Patrice Karst</a:t>
            </a:r>
            <a:endParaRPr lang="en-AU" dirty="0"/>
          </a:p>
        </p:txBody>
      </p:sp>
      <p:pic>
        <p:nvPicPr>
          <p:cNvPr id="1030" name="Picture 6" descr="A Kissing Hand for Chester Racc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3302" y="1033372"/>
            <a:ext cx="2185167" cy="21851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25476" y="3247897"/>
            <a:ext cx="1857701" cy="1200329"/>
          </a:xfrm>
          <a:prstGeom prst="rect">
            <a:avLst/>
          </a:prstGeom>
          <a:noFill/>
        </p:spPr>
        <p:txBody>
          <a:bodyPr wrap="square" rtlCol="0">
            <a:spAutoFit/>
          </a:bodyPr>
          <a:lstStyle/>
          <a:p>
            <a:pPr algn="ctr"/>
            <a:r>
              <a:rPr lang="en-AU" b="1" dirty="0" smtClean="0"/>
              <a:t>The Kissing Hand for Chester Raccoon </a:t>
            </a:r>
          </a:p>
          <a:p>
            <a:pPr algn="ctr"/>
            <a:r>
              <a:rPr lang="en-AU" dirty="0" smtClean="0"/>
              <a:t>Audrey Penn</a:t>
            </a:r>
          </a:p>
        </p:txBody>
      </p:sp>
      <p:pic>
        <p:nvPicPr>
          <p:cNvPr id="1032" name="Picture 8" descr="Image result for the girl who didn't make mistak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403" y="4467257"/>
            <a:ext cx="2213646" cy="17136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67994" y="4703563"/>
            <a:ext cx="1857701" cy="1477328"/>
          </a:xfrm>
          <a:prstGeom prst="rect">
            <a:avLst/>
          </a:prstGeom>
          <a:noFill/>
        </p:spPr>
        <p:txBody>
          <a:bodyPr wrap="square" rtlCol="0">
            <a:spAutoFit/>
          </a:bodyPr>
          <a:lstStyle/>
          <a:p>
            <a:pPr algn="ctr"/>
            <a:r>
              <a:rPr lang="en-AU" b="1" dirty="0" smtClean="0"/>
              <a:t>The Girl who never made mistakes </a:t>
            </a:r>
          </a:p>
          <a:p>
            <a:pPr algn="ctr"/>
            <a:r>
              <a:rPr lang="en-AU" dirty="0" smtClean="0"/>
              <a:t>Mark </a:t>
            </a:r>
            <a:r>
              <a:rPr lang="en-AU" dirty="0" err="1" smtClean="0"/>
              <a:t>Pett</a:t>
            </a:r>
            <a:r>
              <a:rPr lang="en-AU" dirty="0" smtClean="0"/>
              <a:t> &amp; Gary Rubinstein </a:t>
            </a:r>
          </a:p>
        </p:txBody>
      </p:sp>
      <p:sp>
        <p:nvSpPr>
          <p:cNvPr id="6" name="AutoShape 10" descr="Hey Warrior By Karen You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rotWithShape="1">
          <a:blip r:embed="rId11"/>
          <a:srcRect l="6963" t="33661" r="70548" b="12947"/>
          <a:stretch/>
        </p:blipFill>
        <p:spPr>
          <a:xfrm>
            <a:off x="4704204" y="4001200"/>
            <a:ext cx="1600690" cy="2136636"/>
          </a:xfrm>
          <a:prstGeom prst="rect">
            <a:avLst/>
          </a:prstGeom>
        </p:spPr>
      </p:pic>
      <p:sp>
        <p:nvSpPr>
          <p:cNvPr id="16" name="TextBox 15"/>
          <p:cNvSpPr txBox="1"/>
          <p:nvPr/>
        </p:nvSpPr>
        <p:spPr>
          <a:xfrm>
            <a:off x="4447193" y="3487719"/>
            <a:ext cx="1857701" cy="646331"/>
          </a:xfrm>
          <a:prstGeom prst="rect">
            <a:avLst/>
          </a:prstGeom>
          <a:noFill/>
        </p:spPr>
        <p:txBody>
          <a:bodyPr wrap="square" rtlCol="0">
            <a:spAutoFit/>
          </a:bodyPr>
          <a:lstStyle/>
          <a:p>
            <a:pPr algn="ctr"/>
            <a:r>
              <a:rPr lang="en-AU" b="1" dirty="0" smtClean="0"/>
              <a:t>Hey Warrior</a:t>
            </a:r>
          </a:p>
          <a:p>
            <a:pPr algn="ctr"/>
            <a:r>
              <a:rPr lang="en-AU" dirty="0" smtClean="0"/>
              <a:t>Karen Young</a:t>
            </a:r>
          </a:p>
        </p:txBody>
      </p:sp>
      <p:sp>
        <p:nvSpPr>
          <p:cNvPr id="10" name="Rectangle 9"/>
          <p:cNvSpPr/>
          <p:nvPr/>
        </p:nvSpPr>
        <p:spPr>
          <a:xfrm>
            <a:off x="6832820" y="5442227"/>
            <a:ext cx="2602700" cy="369332"/>
          </a:xfrm>
          <a:prstGeom prst="rect">
            <a:avLst/>
          </a:prstGeom>
        </p:spPr>
        <p:txBody>
          <a:bodyPr wrap="none">
            <a:spAutoFit/>
          </a:bodyPr>
          <a:lstStyle/>
          <a:p>
            <a:r>
              <a:rPr lang="en-AU" dirty="0">
                <a:hlinkClick r:id="rId12"/>
              </a:rPr>
              <a:t>https://sensorytools.net</a:t>
            </a:r>
            <a:r>
              <a:rPr lang="en-AU" dirty="0" smtClean="0">
                <a:hlinkClick r:id="rId12"/>
              </a:rPr>
              <a:t>/</a:t>
            </a:r>
            <a:r>
              <a:rPr lang="en-AU" dirty="0" smtClean="0"/>
              <a:t> </a:t>
            </a:r>
            <a:endParaRPr lang="en-AU" dirty="0"/>
          </a:p>
        </p:txBody>
      </p:sp>
      <p:sp>
        <p:nvSpPr>
          <p:cNvPr id="18" name="TextBox 17"/>
          <p:cNvSpPr txBox="1"/>
          <p:nvPr/>
        </p:nvSpPr>
        <p:spPr>
          <a:xfrm>
            <a:off x="9207689" y="5442227"/>
            <a:ext cx="2653385" cy="369332"/>
          </a:xfrm>
          <a:prstGeom prst="rect">
            <a:avLst/>
          </a:prstGeom>
          <a:noFill/>
        </p:spPr>
        <p:txBody>
          <a:bodyPr wrap="square" rtlCol="0">
            <a:spAutoFit/>
          </a:bodyPr>
          <a:lstStyle/>
          <a:p>
            <a:pPr algn="ctr"/>
            <a:r>
              <a:rPr lang="en-AU" b="1" dirty="0" smtClean="0"/>
              <a:t>- Sensory Tools Australia</a:t>
            </a:r>
            <a:endParaRPr lang="en-AU" dirty="0" smtClean="0"/>
          </a:p>
        </p:txBody>
      </p:sp>
    </p:spTree>
    <p:extLst>
      <p:ext uri="{BB962C8B-B14F-4D97-AF65-F5344CB8AC3E}">
        <p14:creationId xmlns:p14="http://schemas.microsoft.com/office/powerpoint/2010/main" val="4039966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004" y="233775"/>
            <a:ext cx="1713264" cy="131605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be kind to yoursel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716" y="1903198"/>
            <a:ext cx="5363839" cy="402003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251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994" y="292002"/>
            <a:ext cx="2000631" cy="15367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0441" y="2074905"/>
            <a:ext cx="8151223" cy="1458413"/>
          </a:xfrm>
          <a:prstGeom prst="rect">
            <a:avLst/>
          </a:prstGeom>
          <a:noFill/>
        </p:spPr>
        <p:txBody>
          <a:bodyPr wrap="square" rtlCol="0">
            <a:spAutoFit/>
          </a:bodyPr>
          <a:lstStyle/>
          <a:p>
            <a:pPr algn="ctr">
              <a:lnSpc>
                <a:spcPct val="150000"/>
              </a:lnSpc>
            </a:pPr>
            <a:r>
              <a:rPr lang="en-AU" sz="6600" b="1" dirty="0" smtClean="0"/>
              <a:t>Questions</a:t>
            </a:r>
          </a:p>
        </p:txBody>
      </p:sp>
      <p:pic>
        <p:nvPicPr>
          <p:cNvPr id="2050" name="Picture 2" descr="Image result for questions carto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1592" y="3938269"/>
            <a:ext cx="2808922" cy="208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2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986" y="230010"/>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87482" y="1557554"/>
            <a:ext cx="8151223" cy="3477875"/>
          </a:xfrm>
          <a:prstGeom prst="rect">
            <a:avLst/>
          </a:prstGeom>
          <a:noFill/>
        </p:spPr>
        <p:txBody>
          <a:bodyPr wrap="square" rtlCol="0">
            <a:spAutoFit/>
          </a:bodyPr>
          <a:lstStyle/>
          <a:p>
            <a:pPr algn="ctr"/>
            <a:r>
              <a:rPr lang="en-AU" sz="4000" b="1" dirty="0" smtClean="0"/>
              <a:t>Overview:</a:t>
            </a:r>
          </a:p>
          <a:p>
            <a:pPr algn="ctr"/>
            <a:endParaRPr lang="en-AU" sz="4000" b="1" dirty="0"/>
          </a:p>
          <a:p>
            <a:pPr marL="285750" indent="-285750" algn="ctr">
              <a:buFont typeface="Arial" panose="020B0604020202020204" pitchFamily="34" charset="0"/>
              <a:buChar char="•"/>
            </a:pPr>
            <a:r>
              <a:rPr lang="en-AU" sz="2800" dirty="0" smtClean="0"/>
              <a:t>Inclusive Education – What is it and what does it look like in a classroom setting?</a:t>
            </a:r>
          </a:p>
          <a:p>
            <a:pPr marL="285750" indent="-285750" algn="ctr">
              <a:buFont typeface="Arial" panose="020B0604020202020204" pitchFamily="34" charset="0"/>
              <a:buChar char="•"/>
            </a:pPr>
            <a:r>
              <a:rPr lang="en-AU" sz="2800" dirty="0" smtClean="0"/>
              <a:t>Prep Classroom Environment </a:t>
            </a:r>
          </a:p>
          <a:p>
            <a:pPr marL="285750" indent="-285750" algn="ctr">
              <a:buFont typeface="Arial" panose="020B0604020202020204" pitchFamily="34" charset="0"/>
              <a:buChar char="•"/>
            </a:pPr>
            <a:r>
              <a:rPr lang="en-AU" sz="2800" dirty="0" smtClean="0"/>
              <a:t>Transitioning to School</a:t>
            </a:r>
          </a:p>
          <a:p>
            <a:pPr marL="285750" indent="-285750" algn="ctr">
              <a:buFont typeface="Arial" panose="020B0604020202020204" pitchFamily="34" charset="0"/>
              <a:buChar char="•"/>
            </a:pPr>
            <a:r>
              <a:rPr lang="en-AU" sz="2800" dirty="0" smtClean="0"/>
              <a:t>We’re a team</a:t>
            </a:r>
            <a:endParaRPr lang="en-AU" sz="2800" dirty="0"/>
          </a:p>
        </p:txBody>
      </p:sp>
    </p:spTree>
    <p:extLst>
      <p:ext uri="{BB962C8B-B14F-4D97-AF65-F5344CB8AC3E}">
        <p14:creationId xmlns:p14="http://schemas.microsoft.com/office/powerpoint/2010/main" val="449440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4035" y="2212203"/>
            <a:ext cx="9274627" cy="2492990"/>
          </a:xfrm>
          <a:prstGeom prst="rect">
            <a:avLst/>
          </a:prstGeom>
        </p:spPr>
        <p:txBody>
          <a:bodyPr wrap="square">
            <a:spAutoFit/>
          </a:bodyPr>
          <a:lstStyle/>
          <a:p>
            <a:pPr algn="ctr"/>
            <a:r>
              <a:rPr lang="en-AU" sz="2400" dirty="0"/>
              <a:t>Consistent with the United Nations (UN) Convention on the Rights of the Child, </a:t>
            </a:r>
            <a:r>
              <a:rPr lang="en-AU" sz="2400" b="1" dirty="0"/>
              <a:t>inclusive practice </a:t>
            </a:r>
            <a:r>
              <a:rPr lang="en-AU" sz="2400" dirty="0"/>
              <a:t>in early childhood education and care ensures that every child has access to education ‘irrespective of ... race, colour, sex, language, religion, political or other opinion, national, ethnic or social origin, property, disability, birth or other status’. </a:t>
            </a:r>
            <a:r>
              <a:rPr lang="en-AU" sz="2400" dirty="0" smtClean="0"/>
              <a:t> </a:t>
            </a:r>
          </a:p>
          <a:p>
            <a:pPr algn="ctr"/>
            <a:endParaRPr lang="en-AU" i="1" dirty="0" smtClean="0"/>
          </a:p>
          <a:p>
            <a:pPr algn="ctr"/>
            <a:r>
              <a:rPr lang="en-AU" i="1" dirty="0" smtClean="0"/>
              <a:t>UNICEF (1990)</a:t>
            </a:r>
            <a:endParaRPr lang="en-AU" i="1" dirty="0"/>
          </a:p>
        </p:txBody>
      </p:sp>
      <p:sp>
        <p:nvSpPr>
          <p:cNvPr id="4" name="Rectangle 3"/>
          <p:cNvSpPr/>
          <p:nvPr/>
        </p:nvSpPr>
        <p:spPr>
          <a:xfrm>
            <a:off x="3700267" y="1004014"/>
            <a:ext cx="4382162" cy="707886"/>
          </a:xfrm>
          <a:prstGeom prst="rect">
            <a:avLst/>
          </a:prstGeom>
        </p:spPr>
        <p:txBody>
          <a:bodyPr wrap="none">
            <a:spAutoFit/>
          </a:bodyPr>
          <a:lstStyle/>
          <a:p>
            <a:pPr algn="ctr"/>
            <a:r>
              <a:rPr lang="en-AU" sz="4000" b="1" dirty="0" smtClean="0"/>
              <a:t>Inclusive Education </a:t>
            </a:r>
            <a:endParaRPr lang="en-AU" b="1" dirty="0"/>
          </a:p>
        </p:txBody>
      </p:sp>
    </p:spTree>
    <p:extLst>
      <p:ext uri="{BB962C8B-B14F-4D97-AF65-F5344CB8AC3E}">
        <p14:creationId xmlns:p14="http://schemas.microsoft.com/office/powerpoint/2010/main" val="188878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986" y="230010"/>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5244" y="1279658"/>
            <a:ext cx="8175700" cy="707886"/>
          </a:xfrm>
          <a:prstGeom prst="rect">
            <a:avLst/>
          </a:prstGeom>
        </p:spPr>
        <p:txBody>
          <a:bodyPr wrap="none">
            <a:spAutoFit/>
          </a:bodyPr>
          <a:lstStyle/>
          <a:p>
            <a:pPr algn="ctr"/>
            <a:r>
              <a:rPr lang="en-AU" sz="4000" b="1" dirty="0" smtClean="0"/>
              <a:t>What does including someone mean?</a:t>
            </a:r>
            <a:endParaRPr lang="en-AU" b="1" dirty="0"/>
          </a:p>
        </p:txBody>
      </p:sp>
      <p:sp>
        <p:nvSpPr>
          <p:cNvPr id="2" name="TextBox 1"/>
          <p:cNvSpPr txBox="1"/>
          <p:nvPr/>
        </p:nvSpPr>
        <p:spPr>
          <a:xfrm>
            <a:off x="524357" y="2612475"/>
            <a:ext cx="5656881" cy="461665"/>
          </a:xfrm>
          <a:prstGeom prst="rect">
            <a:avLst/>
          </a:prstGeom>
          <a:noFill/>
        </p:spPr>
        <p:txBody>
          <a:bodyPr wrap="square" rtlCol="0">
            <a:spAutoFit/>
          </a:bodyPr>
          <a:lstStyle/>
          <a:p>
            <a:r>
              <a:rPr lang="en-AU" sz="2400" b="1" dirty="0" smtClean="0"/>
              <a:t>‘Being nice to someone’ </a:t>
            </a:r>
            <a:r>
              <a:rPr lang="en-AU" dirty="0" smtClean="0"/>
              <a:t>– Michael </a:t>
            </a:r>
          </a:p>
        </p:txBody>
      </p:sp>
      <p:sp>
        <p:nvSpPr>
          <p:cNvPr id="7" name="TextBox 6"/>
          <p:cNvSpPr txBox="1"/>
          <p:nvPr/>
        </p:nvSpPr>
        <p:spPr>
          <a:xfrm>
            <a:off x="5863094" y="5047430"/>
            <a:ext cx="5656881" cy="830997"/>
          </a:xfrm>
          <a:prstGeom prst="rect">
            <a:avLst/>
          </a:prstGeom>
          <a:noFill/>
        </p:spPr>
        <p:txBody>
          <a:bodyPr wrap="square" rtlCol="0">
            <a:spAutoFit/>
          </a:bodyPr>
          <a:lstStyle/>
          <a:p>
            <a:pPr algn="ctr"/>
            <a:r>
              <a:rPr lang="en-AU" sz="2400" b="1" dirty="0" smtClean="0"/>
              <a:t>‘Letting someone be the boss even when you really want to be’</a:t>
            </a:r>
            <a:r>
              <a:rPr lang="en-AU" b="1" dirty="0" smtClean="0"/>
              <a:t>–</a:t>
            </a:r>
            <a:r>
              <a:rPr lang="en-AU" dirty="0" smtClean="0"/>
              <a:t> Lilly </a:t>
            </a:r>
          </a:p>
        </p:txBody>
      </p:sp>
      <p:sp>
        <p:nvSpPr>
          <p:cNvPr id="8" name="TextBox 7"/>
          <p:cNvSpPr txBox="1"/>
          <p:nvPr/>
        </p:nvSpPr>
        <p:spPr>
          <a:xfrm>
            <a:off x="6181238" y="2400625"/>
            <a:ext cx="5656881" cy="830997"/>
          </a:xfrm>
          <a:prstGeom prst="rect">
            <a:avLst/>
          </a:prstGeom>
          <a:noFill/>
        </p:spPr>
        <p:txBody>
          <a:bodyPr wrap="square" rtlCol="0">
            <a:spAutoFit/>
          </a:bodyPr>
          <a:lstStyle/>
          <a:p>
            <a:pPr algn="ctr"/>
            <a:r>
              <a:rPr lang="en-AU" sz="2400" b="1" dirty="0" smtClean="0"/>
              <a:t>‘Saying would you like to come and play with me?’</a:t>
            </a:r>
            <a:r>
              <a:rPr lang="en-AU" b="1" dirty="0" smtClean="0"/>
              <a:t>–</a:t>
            </a:r>
            <a:r>
              <a:rPr lang="en-AU" dirty="0" smtClean="0"/>
              <a:t> John</a:t>
            </a:r>
          </a:p>
        </p:txBody>
      </p:sp>
      <p:sp>
        <p:nvSpPr>
          <p:cNvPr id="9" name="TextBox 8"/>
          <p:cNvSpPr txBox="1"/>
          <p:nvPr/>
        </p:nvSpPr>
        <p:spPr>
          <a:xfrm>
            <a:off x="3877157" y="3538795"/>
            <a:ext cx="5656881" cy="461665"/>
          </a:xfrm>
          <a:prstGeom prst="rect">
            <a:avLst/>
          </a:prstGeom>
          <a:noFill/>
        </p:spPr>
        <p:txBody>
          <a:bodyPr wrap="square" rtlCol="0">
            <a:spAutoFit/>
          </a:bodyPr>
          <a:lstStyle/>
          <a:p>
            <a:r>
              <a:rPr lang="en-AU" sz="2400" b="1" dirty="0" smtClean="0"/>
              <a:t>‘Sharing our toys with everyone’ </a:t>
            </a:r>
            <a:r>
              <a:rPr lang="en-AU" b="1" dirty="0" smtClean="0"/>
              <a:t>–</a:t>
            </a:r>
            <a:r>
              <a:rPr lang="en-AU" dirty="0" smtClean="0"/>
              <a:t> Elizabeth </a:t>
            </a:r>
          </a:p>
        </p:txBody>
      </p:sp>
      <p:sp>
        <p:nvSpPr>
          <p:cNvPr id="5" name="TextBox 4"/>
          <p:cNvSpPr txBox="1"/>
          <p:nvPr/>
        </p:nvSpPr>
        <p:spPr>
          <a:xfrm>
            <a:off x="87660" y="4307633"/>
            <a:ext cx="5393410" cy="1569660"/>
          </a:xfrm>
          <a:prstGeom prst="rect">
            <a:avLst/>
          </a:prstGeom>
          <a:noFill/>
        </p:spPr>
        <p:txBody>
          <a:bodyPr wrap="square" rtlCol="0">
            <a:spAutoFit/>
          </a:bodyPr>
          <a:lstStyle/>
          <a:p>
            <a:pPr algn="ctr"/>
            <a:r>
              <a:rPr lang="en-AU" sz="2400" b="1" dirty="0" smtClean="0"/>
              <a:t>‘It doesn’t even matter if someone is different they are just the same on the inside like our hearts and brains and stuff’ </a:t>
            </a:r>
            <a:r>
              <a:rPr lang="en-AU" sz="2000" dirty="0" smtClean="0"/>
              <a:t>- </a:t>
            </a:r>
            <a:r>
              <a:rPr lang="en-AU" dirty="0" smtClean="0"/>
              <a:t>Jo</a:t>
            </a:r>
            <a:endParaRPr lang="en-AU" dirty="0"/>
          </a:p>
        </p:txBody>
      </p:sp>
      <p:sp>
        <p:nvSpPr>
          <p:cNvPr id="11" name="TextBox 10"/>
          <p:cNvSpPr txBox="1"/>
          <p:nvPr/>
        </p:nvSpPr>
        <p:spPr>
          <a:xfrm>
            <a:off x="5863093" y="6086529"/>
            <a:ext cx="5656881" cy="307777"/>
          </a:xfrm>
          <a:prstGeom prst="rect">
            <a:avLst/>
          </a:prstGeom>
          <a:noFill/>
        </p:spPr>
        <p:txBody>
          <a:bodyPr wrap="square" rtlCol="0">
            <a:spAutoFit/>
          </a:bodyPr>
          <a:lstStyle/>
          <a:p>
            <a:pPr algn="ctr"/>
            <a:r>
              <a:rPr lang="en-AU" sz="1400" b="1" dirty="0" smtClean="0"/>
              <a:t>*All names are pseudonyms for the purpose of this presentation  </a:t>
            </a:r>
            <a:endParaRPr lang="en-AU" sz="1100" dirty="0" smtClean="0"/>
          </a:p>
        </p:txBody>
      </p:sp>
      <p:pic>
        <p:nvPicPr>
          <p:cNvPr id="12294" name="Picture 6" descr="Image result for inclusive kids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115" y="196345"/>
            <a:ext cx="3889403" cy="10833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inclusive kids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60" y="196344"/>
            <a:ext cx="3889403" cy="1083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986" y="230010"/>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5843" y="1279658"/>
            <a:ext cx="7154523" cy="1323439"/>
          </a:xfrm>
          <a:prstGeom prst="rect">
            <a:avLst/>
          </a:prstGeom>
        </p:spPr>
        <p:txBody>
          <a:bodyPr wrap="none">
            <a:spAutoFit/>
          </a:bodyPr>
          <a:lstStyle/>
          <a:p>
            <a:pPr algn="ctr"/>
            <a:r>
              <a:rPr lang="en-AU" sz="4000" b="1" dirty="0" smtClean="0"/>
              <a:t>What are some of the challenges</a:t>
            </a:r>
          </a:p>
          <a:p>
            <a:pPr algn="ctr"/>
            <a:r>
              <a:rPr lang="en-AU" sz="4000" b="1" dirty="0" smtClean="0"/>
              <a:t> I might see in the classroom?</a:t>
            </a:r>
            <a:endParaRPr lang="en-AU" b="1" dirty="0"/>
          </a:p>
        </p:txBody>
      </p:sp>
      <p:sp>
        <p:nvSpPr>
          <p:cNvPr id="15" name="TextBox 14"/>
          <p:cNvSpPr txBox="1"/>
          <p:nvPr/>
        </p:nvSpPr>
        <p:spPr>
          <a:xfrm>
            <a:off x="2605613" y="2774197"/>
            <a:ext cx="6834753" cy="3323987"/>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AU" sz="2000" dirty="0" smtClean="0"/>
              <a:t>Low muscle tone- fine and gross motor skills</a:t>
            </a:r>
          </a:p>
          <a:p>
            <a:pPr marL="285750" indent="-285750" algn="ctr">
              <a:lnSpc>
                <a:spcPct val="150000"/>
              </a:lnSpc>
              <a:buFont typeface="Arial" panose="020B0604020202020204" pitchFamily="34" charset="0"/>
              <a:buChar char="•"/>
            </a:pPr>
            <a:r>
              <a:rPr lang="en-AU" sz="2000" dirty="0" smtClean="0"/>
              <a:t>Speech delays and expressive language disorders</a:t>
            </a:r>
          </a:p>
          <a:p>
            <a:pPr marL="285750" indent="-285750" algn="ctr">
              <a:lnSpc>
                <a:spcPct val="150000"/>
              </a:lnSpc>
              <a:buFont typeface="Arial" panose="020B0604020202020204" pitchFamily="34" charset="0"/>
              <a:buChar char="•"/>
            </a:pPr>
            <a:r>
              <a:rPr lang="en-AU" sz="2000" dirty="0" smtClean="0"/>
              <a:t>Concentration/attention disorders</a:t>
            </a:r>
          </a:p>
          <a:p>
            <a:pPr marL="285750" indent="-285750" algn="ctr">
              <a:lnSpc>
                <a:spcPct val="150000"/>
              </a:lnSpc>
              <a:buFont typeface="Arial" panose="020B0604020202020204" pitchFamily="34" charset="0"/>
              <a:buChar char="•"/>
            </a:pPr>
            <a:r>
              <a:rPr lang="en-AU" sz="2000" dirty="0" smtClean="0"/>
              <a:t>Sensory processing challenges</a:t>
            </a:r>
          </a:p>
          <a:p>
            <a:pPr marL="285750" indent="-285750" algn="ctr">
              <a:lnSpc>
                <a:spcPct val="150000"/>
              </a:lnSpc>
              <a:buFont typeface="Arial" panose="020B0604020202020204" pitchFamily="34" charset="0"/>
              <a:buChar char="•"/>
            </a:pPr>
            <a:r>
              <a:rPr lang="en-AU" sz="2000" dirty="0" smtClean="0"/>
              <a:t>Delayed motor development</a:t>
            </a:r>
          </a:p>
          <a:p>
            <a:pPr marL="285750" indent="-285750" algn="ctr">
              <a:lnSpc>
                <a:spcPct val="150000"/>
              </a:lnSpc>
              <a:buFont typeface="Arial" panose="020B0604020202020204" pitchFamily="34" charset="0"/>
              <a:buChar char="•"/>
            </a:pPr>
            <a:r>
              <a:rPr lang="en-AU" sz="2000" dirty="0" smtClean="0"/>
              <a:t>Auditory processing </a:t>
            </a:r>
          </a:p>
          <a:p>
            <a:pPr marL="285750" indent="-285750" algn="ctr">
              <a:lnSpc>
                <a:spcPct val="150000"/>
              </a:lnSpc>
              <a:buFont typeface="Arial" panose="020B0604020202020204" pitchFamily="34" charset="0"/>
              <a:buChar char="•"/>
            </a:pPr>
            <a:r>
              <a:rPr lang="en-AU" sz="2000" dirty="0" smtClean="0"/>
              <a:t>Mental wellbeing concerns including anxiety and depression</a:t>
            </a:r>
            <a:endParaRPr lang="en-AU" sz="2000" dirty="0"/>
          </a:p>
        </p:txBody>
      </p:sp>
    </p:spTree>
    <p:extLst>
      <p:ext uri="{BB962C8B-B14F-4D97-AF65-F5344CB8AC3E}">
        <p14:creationId xmlns:p14="http://schemas.microsoft.com/office/powerpoint/2010/main" val="55807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4256" y="323701"/>
            <a:ext cx="2923557" cy="707886"/>
          </a:xfrm>
          <a:prstGeom prst="rect">
            <a:avLst/>
          </a:prstGeom>
        </p:spPr>
        <p:txBody>
          <a:bodyPr wrap="none">
            <a:spAutoFit/>
          </a:bodyPr>
          <a:lstStyle/>
          <a:p>
            <a:pPr algn="ctr"/>
            <a:r>
              <a:rPr lang="en-AU" sz="4000" b="1" dirty="0" smtClean="0"/>
              <a:t>Environment</a:t>
            </a:r>
            <a:endParaRPr lang="en-AU" b="1" dirty="0"/>
          </a:p>
        </p:txBody>
      </p:sp>
      <p:sp>
        <p:nvSpPr>
          <p:cNvPr id="5" name="Rectangle 4"/>
          <p:cNvSpPr/>
          <p:nvPr/>
        </p:nvSpPr>
        <p:spPr>
          <a:xfrm>
            <a:off x="1188720" y="1226158"/>
            <a:ext cx="9274627" cy="4062651"/>
          </a:xfrm>
          <a:prstGeom prst="rect">
            <a:avLst/>
          </a:prstGeom>
        </p:spPr>
        <p:txBody>
          <a:bodyPr wrap="square">
            <a:spAutoFit/>
          </a:bodyPr>
          <a:lstStyle/>
          <a:p>
            <a:pPr algn="ctr"/>
            <a:r>
              <a:rPr lang="en-AU" sz="2400" dirty="0" smtClean="0"/>
              <a:t>It is imperative that the classroom environment is responsive to the needs of the children as well as being an inviting aesthetic space that ignites a passion for learning</a:t>
            </a:r>
          </a:p>
          <a:p>
            <a:pPr algn="ctr"/>
            <a:endParaRPr lang="en-AU" sz="2400" dirty="0" smtClean="0"/>
          </a:p>
          <a:p>
            <a:pPr algn="ctr"/>
            <a:r>
              <a:rPr lang="en-AU" sz="2400" dirty="0" smtClean="0"/>
              <a:t>- Not only physical but the ‘vibe’</a:t>
            </a:r>
          </a:p>
          <a:p>
            <a:pPr marL="342900" indent="-342900" algn="ctr">
              <a:buFontTx/>
              <a:buChar char="-"/>
            </a:pPr>
            <a:r>
              <a:rPr lang="en-AU" sz="2400" dirty="0" smtClean="0"/>
              <a:t>Calm</a:t>
            </a:r>
          </a:p>
          <a:p>
            <a:pPr marL="285750" indent="-285750" algn="ctr">
              <a:buFontTx/>
              <a:buChar char="-"/>
            </a:pPr>
            <a:r>
              <a:rPr lang="en-AU" sz="2400" dirty="0" smtClean="0"/>
              <a:t>Quiet Spaces/sensory escape</a:t>
            </a:r>
          </a:p>
          <a:p>
            <a:pPr marL="285750" indent="-285750" algn="ctr">
              <a:buFontTx/>
              <a:buChar char="-"/>
            </a:pPr>
            <a:r>
              <a:rPr lang="en-AU" sz="2400" dirty="0" smtClean="0"/>
              <a:t>Places to stand, sit at a table, sit on the floor</a:t>
            </a:r>
          </a:p>
          <a:p>
            <a:pPr marL="285750" indent="-285750" algn="ctr">
              <a:buFontTx/>
              <a:buChar char="-"/>
            </a:pPr>
            <a:r>
              <a:rPr lang="en-AU" sz="2400" dirty="0" smtClean="0"/>
              <a:t>Single space, partner, group</a:t>
            </a:r>
          </a:p>
          <a:p>
            <a:pPr marL="285750" indent="-285750" algn="ctr">
              <a:buFontTx/>
              <a:buChar char="-"/>
            </a:pPr>
            <a:r>
              <a:rPr lang="en-AU" sz="2400" dirty="0" smtClean="0"/>
              <a:t>Visual Tools to assist with regulation</a:t>
            </a:r>
          </a:p>
          <a:p>
            <a:pPr marL="285750" indent="-285750" algn="ctr">
              <a:buFontTx/>
              <a:buChar char="-"/>
            </a:pPr>
            <a:endParaRPr lang="en-AU" dirty="0"/>
          </a:p>
        </p:txBody>
      </p:sp>
      <p:pic>
        <p:nvPicPr>
          <p:cNvPr id="2050" name="Picture 2" descr="Image result for voice o meter">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08" b="10386"/>
          <a:stretch/>
        </p:blipFill>
        <p:spPr bwMode="auto">
          <a:xfrm>
            <a:off x="1207761" y="4874662"/>
            <a:ext cx="2061587" cy="14310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littlenation.com.au/wp-content/uploads/2017/07/blue-strip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1923" y="4928429"/>
            <a:ext cx="1764665" cy="13234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o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1737" y="5066838"/>
            <a:ext cx="1185090" cy="11850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zones of regul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97792" y="5056643"/>
            <a:ext cx="2038985" cy="106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47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040" y="143692"/>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26425" y="228507"/>
            <a:ext cx="5599226" cy="707886"/>
          </a:xfrm>
          <a:prstGeom prst="rect">
            <a:avLst/>
          </a:prstGeom>
        </p:spPr>
        <p:txBody>
          <a:bodyPr wrap="none">
            <a:spAutoFit/>
          </a:bodyPr>
          <a:lstStyle/>
          <a:p>
            <a:pPr algn="ctr"/>
            <a:r>
              <a:rPr lang="en-AU" sz="4000" b="1" dirty="0" smtClean="0"/>
              <a:t>Environment for Learning</a:t>
            </a:r>
            <a:endParaRPr lang="en-AU" b="1" dirty="0"/>
          </a:p>
        </p:txBody>
      </p:sp>
      <p:pic>
        <p:nvPicPr>
          <p:cNvPr id="6" name="Picture 8" descr="Image result for zones of regulation"/>
          <p:cNvPicPr>
            <a:picLocks noChangeAspect="1" noChangeArrowheads="1"/>
          </p:cNvPicPr>
          <p:nvPr/>
        </p:nvPicPr>
        <p:blipFill rotWithShape="1">
          <a:blip r:embed="rId5">
            <a:extLst>
              <a:ext uri="{28A0092B-C50C-407E-A947-70E740481C1C}">
                <a14:useLocalDpi xmlns:a14="http://schemas.microsoft.com/office/drawing/2010/main" val="0"/>
              </a:ext>
            </a:extLst>
          </a:blip>
          <a:srcRect l="51084" t="10434" r="32920" b="16709"/>
          <a:stretch/>
        </p:blipFill>
        <p:spPr bwMode="auto">
          <a:xfrm>
            <a:off x="864789" y="2338764"/>
            <a:ext cx="1518936" cy="3620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72938" y="995286"/>
            <a:ext cx="7393577" cy="923330"/>
          </a:xfrm>
          <a:prstGeom prst="rect">
            <a:avLst/>
          </a:prstGeom>
          <a:noFill/>
        </p:spPr>
        <p:txBody>
          <a:bodyPr wrap="square" rtlCol="0">
            <a:spAutoFit/>
          </a:bodyPr>
          <a:lstStyle/>
          <a:p>
            <a:pPr algn="ctr"/>
            <a:r>
              <a:rPr lang="en-AU" dirty="0" smtClean="0"/>
              <a:t>Zones of regulation assist children in naming their emotion. Once you/they have identified the emotion they are feeling, it’s important to highlight the tools to help get ‘back in the green zone’. </a:t>
            </a:r>
            <a:endParaRPr lang="en-AU" dirty="0"/>
          </a:p>
        </p:txBody>
      </p:sp>
      <p:sp>
        <p:nvSpPr>
          <p:cNvPr id="11" name="Right Arrow 10"/>
          <p:cNvSpPr/>
          <p:nvPr/>
        </p:nvSpPr>
        <p:spPr>
          <a:xfrm>
            <a:off x="2983268" y="2251807"/>
            <a:ext cx="2186620" cy="6349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2" name="Picture 8" descr="Image result for zones of regulation"/>
          <p:cNvPicPr>
            <a:picLocks noChangeAspect="1" noChangeArrowheads="1"/>
          </p:cNvPicPr>
          <p:nvPr/>
        </p:nvPicPr>
        <p:blipFill rotWithShape="1">
          <a:blip r:embed="rId5">
            <a:extLst>
              <a:ext uri="{28A0092B-C50C-407E-A947-70E740481C1C}">
                <a14:useLocalDpi xmlns:a14="http://schemas.microsoft.com/office/drawing/2010/main" val="0"/>
              </a:ext>
            </a:extLst>
          </a:blip>
          <a:srcRect l="34091" t="12238" r="49913" b="14905"/>
          <a:stretch/>
        </p:blipFill>
        <p:spPr bwMode="auto">
          <a:xfrm>
            <a:off x="5628535" y="2338764"/>
            <a:ext cx="1518936" cy="36207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83268" y="2973723"/>
            <a:ext cx="2186620" cy="3416320"/>
          </a:xfrm>
          <a:prstGeom prst="rect">
            <a:avLst/>
          </a:prstGeom>
          <a:noFill/>
        </p:spPr>
        <p:txBody>
          <a:bodyPr wrap="square" rtlCol="0">
            <a:spAutoFit/>
          </a:bodyPr>
          <a:lstStyle/>
          <a:p>
            <a:pPr marL="285750" indent="-285750">
              <a:buFont typeface="Arial" panose="020B0604020202020204" pitchFamily="34" charset="0"/>
              <a:buChar char="•"/>
            </a:pPr>
            <a:r>
              <a:rPr lang="en-AU" dirty="0" smtClean="0"/>
              <a:t>Go for a walk</a:t>
            </a:r>
          </a:p>
          <a:p>
            <a:pPr marL="285750" indent="-285750">
              <a:buFont typeface="Arial" panose="020B0604020202020204" pitchFamily="34" charset="0"/>
              <a:buChar char="•"/>
            </a:pPr>
            <a:r>
              <a:rPr lang="en-AU" dirty="0" smtClean="0"/>
              <a:t>Have a drink</a:t>
            </a:r>
          </a:p>
          <a:p>
            <a:pPr marL="285750" indent="-285750">
              <a:buFont typeface="Arial" panose="020B0604020202020204" pitchFamily="34" charset="0"/>
              <a:buChar char="•"/>
            </a:pPr>
            <a:r>
              <a:rPr lang="en-AU" dirty="0" smtClean="0"/>
              <a:t>Have a snack</a:t>
            </a:r>
          </a:p>
          <a:p>
            <a:pPr marL="285750" indent="-285750">
              <a:buFont typeface="Arial" panose="020B0604020202020204" pitchFamily="34" charset="0"/>
              <a:buChar char="•"/>
            </a:pPr>
            <a:r>
              <a:rPr lang="en-AU" dirty="0" smtClean="0"/>
              <a:t>Listen to music</a:t>
            </a:r>
          </a:p>
          <a:p>
            <a:pPr marL="285750" indent="-285750">
              <a:buFont typeface="Arial" panose="020B0604020202020204" pitchFamily="34" charset="0"/>
              <a:buChar char="•"/>
            </a:pPr>
            <a:r>
              <a:rPr lang="en-AU" dirty="0" smtClean="0"/>
              <a:t>Bounce a ball/push on a wall/do some stretches</a:t>
            </a:r>
          </a:p>
          <a:p>
            <a:pPr marL="285750" indent="-285750">
              <a:buFont typeface="Arial" panose="020B0604020202020204" pitchFamily="34" charset="0"/>
              <a:buChar char="•"/>
            </a:pPr>
            <a:r>
              <a:rPr lang="en-AU" dirty="0" smtClean="0"/>
              <a:t>Squish some play dough</a:t>
            </a:r>
          </a:p>
          <a:p>
            <a:pPr marL="285750" indent="-285750">
              <a:buFont typeface="Arial" panose="020B0604020202020204" pitchFamily="34" charset="0"/>
              <a:buChar char="•"/>
            </a:pPr>
            <a:r>
              <a:rPr lang="en-AU" dirty="0" smtClean="0"/>
              <a:t>Listen to a joke </a:t>
            </a:r>
          </a:p>
          <a:p>
            <a:pPr marL="285750" indent="-285750">
              <a:buFont typeface="Arial" panose="020B0604020202020204" pitchFamily="34" charset="0"/>
              <a:buChar char="•"/>
            </a:pPr>
            <a:endParaRPr lang="en-AU" dirty="0" smtClean="0"/>
          </a:p>
        </p:txBody>
      </p:sp>
      <p:sp>
        <p:nvSpPr>
          <p:cNvPr id="14" name="Oval Callout 13"/>
          <p:cNvSpPr/>
          <p:nvPr/>
        </p:nvSpPr>
        <p:spPr>
          <a:xfrm>
            <a:off x="9379269" y="2364056"/>
            <a:ext cx="2026023" cy="1219333"/>
          </a:xfrm>
          <a:prstGeom prst="wedgeEllipseCallout">
            <a:avLst>
              <a:gd name="adj1" fmla="val -28798"/>
              <a:gd name="adj2" fmla="val 7867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5122" name="Picture 2" descr="Image result for teacher carto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2577" y="3872886"/>
            <a:ext cx="2985113" cy="29851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475134" y="2758641"/>
            <a:ext cx="1834291" cy="646331"/>
          </a:xfrm>
          <a:prstGeom prst="rect">
            <a:avLst/>
          </a:prstGeom>
          <a:noFill/>
        </p:spPr>
        <p:txBody>
          <a:bodyPr wrap="square" rtlCol="0">
            <a:spAutoFit/>
          </a:bodyPr>
          <a:lstStyle/>
          <a:p>
            <a:pPr algn="ctr"/>
            <a:r>
              <a:rPr lang="en-AU" b="1" dirty="0" smtClean="0"/>
              <a:t>Are you ready to learn?</a:t>
            </a:r>
            <a:endParaRPr lang="en-AU" b="1" dirty="0"/>
          </a:p>
        </p:txBody>
      </p:sp>
    </p:spTree>
    <p:extLst>
      <p:ext uri="{BB962C8B-B14F-4D97-AF65-F5344CB8AC3E}">
        <p14:creationId xmlns:p14="http://schemas.microsoft.com/office/powerpoint/2010/main" val="100979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69" y="104504"/>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1930" y="240079"/>
            <a:ext cx="8151223" cy="6771084"/>
          </a:xfrm>
          <a:prstGeom prst="rect">
            <a:avLst/>
          </a:prstGeom>
          <a:noFill/>
        </p:spPr>
        <p:txBody>
          <a:bodyPr wrap="square" rtlCol="0">
            <a:spAutoFit/>
          </a:bodyPr>
          <a:lstStyle/>
          <a:p>
            <a:pPr algn="ctr"/>
            <a:r>
              <a:rPr lang="en-AU" sz="4000" b="1" dirty="0" smtClean="0"/>
              <a:t>Challenges in the Classroom:</a:t>
            </a:r>
          </a:p>
          <a:p>
            <a:pPr algn="ctr"/>
            <a:endParaRPr lang="en-AU" sz="4000" b="1" dirty="0"/>
          </a:p>
          <a:p>
            <a:pPr marL="571500" indent="-571500" algn="ctr">
              <a:buFont typeface="Arial" panose="020B0604020202020204" pitchFamily="34" charset="0"/>
              <a:buChar char="•"/>
            </a:pPr>
            <a:r>
              <a:rPr lang="en-AU" sz="2800" dirty="0" smtClean="0"/>
              <a:t>Gross and </a:t>
            </a:r>
            <a:r>
              <a:rPr lang="en-AU" sz="2800" dirty="0"/>
              <a:t>F</a:t>
            </a:r>
            <a:r>
              <a:rPr lang="en-AU" sz="2800" dirty="0" smtClean="0"/>
              <a:t>ine motor Skills</a:t>
            </a:r>
          </a:p>
          <a:p>
            <a:pPr algn="ctr"/>
            <a:r>
              <a:rPr lang="en-AU" sz="2400" dirty="0" smtClean="0"/>
              <a:t>Working closely with specialists (PE planning) families and professionals to strengthen </a:t>
            </a:r>
          </a:p>
          <a:p>
            <a:pPr algn="ctr"/>
            <a:endParaRPr lang="en-AU" sz="2000" dirty="0" smtClean="0"/>
          </a:p>
          <a:p>
            <a:pPr marL="571500" indent="-571500" algn="ctr">
              <a:buFont typeface="Arial" panose="020B0604020202020204" pitchFamily="34" charset="0"/>
              <a:buChar char="•"/>
            </a:pPr>
            <a:r>
              <a:rPr lang="en-AU" sz="2800" dirty="0" smtClean="0"/>
              <a:t>Concentration </a:t>
            </a:r>
          </a:p>
          <a:p>
            <a:pPr algn="ctr"/>
            <a:r>
              <a:rPr lang="en-AU" sz="2000" dirty="0" smtClean="0"/>
              <a:t>Tools in the classroom (Wobble stools, cushions, fiddle toys)</a:t>
            </a:r>
          </a:p>
          <a:p>
            <a:pPr algn="ctr"/>
            <a:endParaRPr lang="en-AU" dirty="0" smtClean="0"/>
          </a:p>
          <a:p>
            <a:pPr marL="571500" indent="-571500" algn="ctr">
              <a:buFont typeface="Arial" panose="020B0604020202020204" pitchFamily="34" charset="0"/>
              <a:buChar char="•"/>
            </a:pPr>
            <a:r>
              <a:rPr lang="en-AU" sz="2800" dirty="0" smtClean="0"/>
              <a:t>Speech &amp; Hearing difficulties </a:t>
            </a:r>
          </a:p>
          <a:p>
            <a:pPr algn="ctr"/>
            <a:r>
              <a:rPr lang="en-AU" sz="2000" dirty="0" smtClean="0"/>
              <a:t>Hardware available, visuals, routines etc.</a:t>
            </a:r>
          </a:p>
          <a:p>
            <a:pPr marL="571500" indent="-571500" algn="ctr">
              <a:buFont typeface="Arial" panose="020B0604020202020204" pitchFamily="34" charset="0"/>
              <a:buChar char="•"/>
            </a:pPr>
            <a:endParaRPr lang="en-AU" sz="3200" dirty="0" smtClean="0"/>
          </a:p>
          <a:p>
            <a:pPr marL="571500" indent="-571500" algn="ctr">
              <a:buFont typeface="Arial" panose="020B0604020202020204" pitchFamily="34" charset="0"/>
              <a:buChar char="•"/>
            </a:pPr>
            <a:r>
              <a:rPr lang="en-AU" sz="2800" dirty="0" smtClean="0"/>
              <a:t>Reading &amp; Writing</a:t>
            </a:r>
          </a:p>
          <a:p>
            <a:pPr algn="ctr"/>
            <a:endParaRPr lang="en-AU" sz="4000" b="1" dirty="0" smtClean="0"/>
          </a:p>
          <a:p>
            <a:pPr algn="ctr"/>
            <a:endParaRPr lang="en-AU" sz="4000" b="1" dirty="0"/>
          </a:p>
        </p:txBody>
      </p:sp>
      <p:pic>
        <p:nvPicPr>
          <p:cNvPr id="6146" name="Picture 2" descr="Image result for wobble stool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4812" y="5038165"/>
            <a:ext cx="1234236" cy="12342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wobble cushion">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710"/>
          <a:stretch/>
        </p:blipFill>
        <p:spPr bwMode="auto">
          <a:xfrm>
            <a:off x="159356" y="5038165"/>
            <a:ext cx="1454430" cy="11823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fiddle toys">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2139" y="5314579"/>
            <a:ext cx="910105" cy="91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7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oneo primary school">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69" y="104504"/>
            <a:ext cx="1390217" cy="10679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6073" y="104504"/>
            <a:ext cx="8151223" cy="1569660"/>
          </a:xfrm>
          <a:prstGeom prst="rect">
            <a:avLst/>
          </a:prstGeom>
          <a:noFill/>
        </p:spPr>
        <p:txBody>
          <a:bodyPr wrap="square" rtlCol="0">
            <a:spAutoFit/>
          </a:bodyPr>
          <a:lstStyle/>
          <a:p>
            <a:pPr algn="ctr"/>
            <a:r>
              <a:rPr lang="en-AU" sz="4000" b="1" dirty="0" smtClean="0"/>
              <a:t>Transition to School </a:t>
            </a:r>
            <a:endParaRPr lang="en-AU" sz="4000" b="1" dirty="0"/>
          </a:p>
          <a:p>
            <a:pPr algn="ctr"/>
            <a:r>
              <a:rPr lang="en-AU" sz="2800" dirty="0" smtClean="0"/>
              <a:t>For children and families, starting school is an exciting and often daunting milestone. </a:t>
            </a:r>
            <a:endParaRPr lang="en-AU" sz="3600" b="1" dirty="0" smtClean="0"/>
          </a:p>
        </p:txBody>
      </p:sp>
      <p:sp>
        <p:nvSpPr>
          <p:cNvPr id="2" name="TextBox 1"/>
          <p:cNvSpPr txBox="1"/>
          <p:nvPr/>
        </p:nvSpPr>
        <p:spPr>
          <a:xfrm>
            <a:off x="223569" y="2019682"/>
            <a:ext cx="5320758" cy="4555093"/>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AU" sz="2400" dirty="0" smtClean="0"/>
              <a:t>Decide where your child is going early</a:t>
            </a:r>
          </a:p>
          <a:p>
            <a:pPr marL="285750" indent="-285750" algn="ctr">
              <a:lnSpc>
                <a:spcPct val="150000"/>
              </a:lnSpc>
              <a:buFont typeface="Arial" panose="020B0604020202020204" pitchFamily="34" charset="0"/>
              <a:buChar char="•"/>
            </a:pPr>
            <a:r>
              <a:rPr lang="en-AU" sz="2400" dirty="0" smtClean="0"/>
              <a:t>Do as many tours as you can until you find the right ‘fit’ </a:t>
            </a:r>
          </a:p>
          <a:p>
            <a:pPr marL="285750" indent="-285750" algn="ctr">
              <a:lnSpc>
                <a:spcPct val="150000"/>
              </a:lnSpc>
              <a:buFont typeface="Arial" panose="020B0604020202020204" pitchFamily="34" charset="0"/>
              <a:buChar char="•"/>
            </a:pPr>
            <a:r>
              <a:rPr lang="en-AU" sz="2400" dirty="0"/>
              <a:t>Get in contact with your school teacher </a:t>
            </a:r>
            <a:r>
              <a:rPr lang="en-AU" sz="2400" dirty="0" smtClean="0"/>
              <a:t>as soon as possible</a:t>
            </a:r>
          </a:p>
          <a:p>
            <a:pPr marL="285750" indent="-285750" algn="ctr">
              <a:lnSpc>
                <a:spcPct val="150000"/>
              </a:lnSpc>
              <a:buFont typeface="Arial" panose="020B0604020202020204" pitchFamily="34" charset="0"/>
              <a:buChar char="•"/>
            </a:pPr>
            <a:r>
              <a:rPr lang="en-AU" sz="2400" dirty="0"/>
              <a:t>Attend all transition </a:t>
            </a:r>
            <a:r>
              <a:rPr lang="en-AU" sz="2400" dirty="0" smtClean="0"/>
              <a:t>sessions</a:t>
            </a:r>
          </a:p>
          <a:p>
            <a:pPr marL="285750" indent="-285750" algn="ctr">
              <a:lnSpc>
                <a:spcPct val="150000"/>
              </a:lnSpc>
              <a:buFont typeface="Arial" panose="020B0604020202020204" pitchFamily="34" charset="0"/>
              <a:buChar char="•"/>
            </a:pPr>
            <a:r>
              <a:rPr lang="en-AU" sz="2400" dirty="0"/>
              <a:t>Visit the school grounds </a:t>
            </a:r>
          </a:p>
          <a:p>
            <a:pPr marL="285750" indent="-285750" algn="ctr">
              <a:buFont typeface="Arial" panose="020B0604020202020204" pitchFamily="34" charset="0"/>
              <a:buChar char="•"/>
            </a:pPr>
            <a:endParaRPr lang="en-AU" sz="2000" dirty="0" smtClean="0"/>
          </a:p>
          <a:p>
            <a:pPr marL="285750" indent="-285750">
              <a:buFont typeface="Arial" panose="020B0604020202020204" pitchFamily="34" charset="0"/>
              <a:buChar char="•"/>
            </a:pPr>
            <a:endParaRPr lang="en-AU" dirty="0"/>
          </a:p>
        </p:txBody>
      </p:sp>
      <p:sp>
        <p:nvSpPr>
          <p:cNvPr id="7" name="TextBox 6"/>
          <p:cNvSpPr txBox="1"/>
          <p:nvPr/>
        </p:nvSpPr>
        <p:spPr>
          <a:xfrm>
            <a:off x="6672780" y="2019682"/>
            <a:ext cx="5258952" cy="4247317"/>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AU" sz="2400" dirty="0" smtClean="0"/>
              <a:t>Ensure </a:t>
            </a:r>
            <a:r>
              <a:rPr lang="en-AU" sz="2400" dirty="0"/>
              <a:t>your child can use their new school equipment independently (opening lunch box, school bag, putting school clothing on and off)</a:t>
            </a:r>
          </a:p>
          <a:p>
            <a:pPr marL="285750" indent="-285750" algn="ctr">
              <a:lnSpc>
                <a:spcPct val="150000"/>
              </a:lnSpc>
              <a:buFont typeface="Arial" panose="020B0604020202020204" pitchFamily="34" charset="0"/>
              <a:buChar char="•"/>
            </a:pPr>
            <a:r>
              <a:rPr lang="en-AU" sz="2400" dirty="0"/>
              <a:t>Meet fellow families starting school for the first time – they will be an invaluable support in those early days!</a:t>
            </a:r>
          </a:p>
          <a:p>
            <a:pPr marL="285750" indent="-285750">
              <a:buFont typeface="Arial" panose="020B0604020202020204" pitchFamily="34" charset="0"/>
              <a:buChar char="•"/>
            </a:pPr>
            <a:endParaRPr lang="en-AU" dirty="0"/>
          </a:p>
        </p:txBody>
      </p:sp>
      <p:pic>
        <p:nvPicPr>
          <p:cNvPr id="7170" name="Picture 2" descr="Image result for school child carto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561" y="4709516"/>
            <a:ext cx="2044222" cy="204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6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4840</TotalTime>
  <Words>1487</Words>
  <Application>Microsoft Office PowerPoint</Application>
  <PresentationFormat>Widescreen</PresentationFormat>
  <Paragraphs>175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C. Holmes</dc:creator>
  <cp:lastModifiedBy>Chloe C. Holmes</cp:lastModifiedBy>
  <cp:revision>24</cp:revision>
  <cp:lastPrinted>2018-11-09T07:25:32Z</cp:lastPrinted>
  <dcterms:created xsi:type="dcterms:W3CDTF">2018-11-05T23:45:19Z</dcterms:created>
  <dcterms:modified xsi:type="dcterms:W3CDTF">2018-11-09T09:05:28Z</dcterms:modified>
</cp:coreProperties>
</file>