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7.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1.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2.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3.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4.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5.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26.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27.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28.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29.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0.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1.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2.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3.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4.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5.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36.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37.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38.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39.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0.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1.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2.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3.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44.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theme/theme45.xml" ContentType="application/vnd.openxmlformats-officedocument.theme+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46.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47.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4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49.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0.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51.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5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53.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54.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55.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56.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theme/theme57.xml" ContentType="application/vnd.openxmlformats-officedocument.theme+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58.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theme/theme59.xml" ContentType="application/vnd.openxmlformats-officedocument.theme+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theme/theme60.xml" ContentType="application/vnd.openxmlformats-officedocument.theme+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theme/theme61.xml" ContentType="application/vnd.openxmlformats-officedocument.theme+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theme/theme62.xml" ContentType="application/vnd.openxmlformats-officedocument.theme+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theme/theme63.xml" ContentType="application/vnd.openxmlformats-officedocument.theme+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64.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65.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theme/theme66.xml" ContentType="application/vnd.openxmlformats-officedocument.theme+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67.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theme/theme68.xml" ContentType="application/vnd.openxmlformats-officedocument.theme+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69.xml" ContentType="application/vnd.openxmlformats-officedocument.theme+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70.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71.xml" ContentType="application/vnd.openxmlformats-officedocument.theme+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72.xml" ContentType="application/vnd.openxmlformats-officedocument.theme+xml"/>
  <Override PartName="/ppt/theme/theme7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3851" r:id="rId2"/>
    <p:sldMasterId id="2147483864" r:id="rId3"/>
    <p:sldMasterId id="2147483878" r:id="rId4"/>
    <p:sldMasterId id="2147483892" r:id="rId5"/>
    <p:sldMasterId id="2147483906" r:id="rId6"/>
    <p:sldMasterId id="2147483921" r:id="rId7"/>
    <p:sldMasterId id="2147483935" r:id="rId8"/>
    <p:sldMasterId id="2147483949" r:id="rId9"/>
    <p:sldMasterId id="2147483964" r:id="rId10"/>
    <p:sldMasterId id="2147483977" r:id="rId11"/>
    <p:sldMasterId id="2147483990" r:id="rId12"/>
    <p:sldMasterId id="2147484003" r:id="rId13"/>
    <p:sldMasterId id="2147484017" r:id="rId14"/>
    <p:sldMasterId id="2147484031" r:id="rId15"/>
    <p:sldMasterId id="2147484045" r:id="rId16"/>
    <p:sldMasterId id="2147484060" r:id="rId17"/>
    <p:sldMasterId id="2147484074" r:id="rId18"/>
    <p:sldMasterId id="2147484088" r:id="rId19"/>
    <p:sldMasterId id="2147484102" r:id="rId20"/>
    <p:sldMasterId id="2147484115" r:id="rId21"/>
    <p:sldMasterId id="2147484128" r:id="rId22"/>
    <p:sldMasterId id="2147484141" r:id="rId23"/>
    <p:sldMasterId id="2147484155" r:id="rId24"/>
    <p:sldMasterId id="2147484169" r:id="rId25"/>
    <p:sldMasterId id="2147484183" r:id="rId26"/>
    <p:sldMasterId id="2147484198" r:id="rId27"/>
    <p:sldMasterId id="2147484212" r:id="rId28"/>
    <p:sldMasterId id="2147484226" r:id="rId29"/>
    <p:sldMasterId id="2147484240" r:id="rId30"/>
    <p:sldMasterId id="2147484253" r:id="rId31"/>
    <p:sldMasterId id="2147484266" r:id="rId32"/>
    <p:sldMasterId id="2147484279" r:id="rId33"/>
    <p:sldMasterId id="2147484293" r:id="rId34"/>
    <p:sldMasterId id="2147484307" r:id="rId35"/>
    <p:sldMasterId id="2147484321" r:id="rId36"/>
    <p:sldMasterId id="2147484336" r:id="rId37"/>
    <p:sldMasterId id="2147484350" r:id="rId38"/>
    <p:sldMasterId id="2147484364" r:id="rId39"/>
    <p:sldMasterId id="2147484378" r:id="rId40"/>
    <p:sldMasterId id="2147484391" r:id="rId41"/>
    <p:sldMasterId id="2147484404" r:id="rId42"/>
    <p:sldMasterId id="2147484417" r:id="rId43"/>
    <p:sldMasterId id="2147484429" r:id="rId44"/>
    <p:sldMasterId id="2147484443" r:id="rId45"/>
    <p:sldMasterId id="2147484457" r:id="rId46"/>
    <p:sldMasterId id="2147484471" r:id="rId47"/>
    <p:sldMasterId id="2147484486" r:id="rId48"/>
    <p:sldMasterId id="2147484500" r:id="rId49"/>
    <p:sldMasterId id="2147484514" r:id="rId50"/>
    <p:sldMasterId id="2147484528" r:id="rId51"/>
    <p:sldMasterId id="2147484541" r:id="rId52"/>
    <p:sldMasterId id="2147484554" r:id="rId53"/>
    <p:sldMasterId id="2147484566" r:id="rId54"/>
    <p:sldMasterId id="2147484580" r:id="rId55"/>
    <p:sldMasterId id="2147484594" r:id="rId56"/>
    <p:sldMasterId id="2147484608" r:id="rId57"/>
    <p:sldMasterId id="2147484623" r:id="rId58"/>
    <p:sldMasterId id="2147484637" r:id="rId59"/>
    <p:sldMasterId id="2147484651" r:id="rId60"/>
    <p:sldMasterId id="2147484665" r:id="rId61"/>
    <p:sldMasterId id="2147484679" r:id="rId62"/>
    <p:sldMasterId id="2147484694" r:id="rId63"/>
    <p:sldMasterId id="2147484707" r:id="rId64"/>
    <p:sldMasterId id="2147484720" r:id="rId65"/>
    <p:sldMasterId id="2147484732" r:id="rId66"/>
    <p:sldMasterId id="2147484746" r:id="rId67"/>
    <p:sldMasterId id="2147484760" r:id="rId68"/>
    <p:sldMasterId id="2147484774" r:id="rId69"/>
    <p:sldMasterId id="2147484789" r:id="rId70"/>
    <p:sldMasterId id="2147484803" r:id="rId71"/>
    <p:sldMasterId id="2147484817" r:id="rId72"/>
  </p:sldMasterIdLst>
  <p:notesMasterIdLst>
    <p:notesMasterId r:id="rId114"/>
  </p:notesMasterIdLst>
  <p:sldIdLst>
    <p:sldId id="316" r:id="rId73"/>
    <p:sldId id="409" r:id="rId74"/>
    <p:sldId id="402" r:id="rId75"/>
    <p:sldId id="406" r:id="rId76"/>
    <p:sldId id="439" r:id="rId77"/>
    <p:sldId id="404" r:id="rId78"/>
    <p:sldId id="438" r:id="rId79"/>
    <p:sldId id="375" r:id="rId80"/>
    <p:sldId id="337" r:id="rId81"/>
    <p:sldId id="369" r:id="rId82"/>
    <p:sldId id="353" r:id="rId83"/>
    <p:sldId id="351" r:id="rId84"/>
    <p:sldId id="387" r:id="rId85"/>
    <p:sldId id="388" r:id="rId86"/>
    <p:sldId id="408" r:id="rId87"/>
    <p:sldId id="352" r:id="rId88"/>
    <p:sldId id="400" r:id="rId89"/>
    <p:sldId id="446" r:id="rId90"/>
    <p:sldId id="419" r:id="rId91"/>
    <p:sldId id="451" r:id="rId92"/>
    <p:sldId id="394" r:id="rId93"/>
    <p:sldId id="449" r:id="rId94"/>
    <p:sldId id="416" r:id="rId95"/>
    <p:sldId id="379" r:id="rId96"/>
    <p:sldId id="434" r:id="rId97"/>
    <p:sldId id="385" r:id="rId98"/>
    <p:sldId id="441" r:id="rId99"/>
    <p:sldId id="389" r:id="rId100"/>
    <p:sldId id="412" r:id="rId101"/>
    <p:sldId id="433" r:id="rId102"/>
    <p:sldId id="413" r:id="rId103"/>
    <p:sldId id="429" r:id="rId104"/>
    <p:sldId id="450" r:id="rId105"/>
    <p:sldId id="414" r:id="rId106"/>
    <p:sldId id="445" r:id="rId107"/>
    <p:sldId id="443" r:id="rId108"/>
    <p:sldId id="377" r:id="rId109"/>
    <p:sldId id="437" r:id="rId110"/>
    <p:sldId id="448" r:id="rId111"/>
    <p:sldId id="447" r:id="rId112"/>
    <p:sldId id="440"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B729C1-371C-664B-BBB8-CF4AFA57FA41}">
          <p14:sldIdLst>
            <p14:sldId id="316"/>
            <p14:sldId id="409"/>
            <p14:sldId id="402"/>
            <p14:sldId id="406"/>
            <p14:sldId id="439"/>
            <p14:sldId id="404"/>
            <p14:sldId id="438"/>
            <p14:sldId id="375"/>
            <p14:sldId id="337"/>
            <p14:sldId id="369"/>
            <p14:sldId id="353"/>
            <p14:sldId id="351"/>
            <p14:sldId id="387"/>
            <p14:sldId id="388"/>
            <p14:sldId id="408"/>
            <p14:sldId id="352"/>
            <p14:sldId id="400"/>
            <p14:sldId id="446"/>
            <p14:sldId id="419"/>
            <p14:sldId id="451"/>
            <p14:sldId id="394"/>
            <p14:sldId id="449"/>
            <p14:sldId id="416"/>
            <p14:sldId id="379"/>
            <p14:sldId id="434"/>
            <p14:sldId id="385"/>
            <p14:sldId id="441"/>
            <p14:sldId id="389"/>
            <p14:sldId id="412"/>
            <p14:sldId id="433"/>
            <p14:sldId id="413"/>
            <p14:sldId id="429"/>
            <p14:sldId id="450"/>
            <p14:sldId id="414"/>
            <p14:sldId id="445"/>
            <p14:sldId id="443"/>
            <p14:sldId id="377"/>
            <p14:sldId id="437"/>
            <p14:sldId id="448"/>
            <p14:sldId id="447"/>
            <p14:sldId id="44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DA8"/>
    <a:srgbClr val="0000C0"/>
    <a:srgbClr val="00008C"/>
    <a:srgbClr val="FAEB29"/>
    <a:srgbClr val="E88019"/>
    <a:srgbClr val="BD0202"/>
    <a:srgbClr val="EA0303"/>
    <a:srgbClr val="FF0000"/>
    <a:srgbClr val="D0688D"/>
    <a:srgbClr val="D08B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77" autoAdjust="0"/>
  </p:normalViewPr>
  <p:slideViewPr>
    <p:cSldViewPr snapToGrid="0" snapToObjects="1">
      <p:cViewPr>
        <p:scale>
          <a:sx n="70" d="100"/>
          <a:sy n="70" d="100"/>
        </p:scale>
        <p:origin x="-1696" y="-376"/>
      </p:cViewPr>
      <p:guideLst>
        <p:guide orient="horz" pos="2160"/>
        <p:guide pos="2880"/>
      </p:guideLst>
    </p:cSldViewPr>
  </p:slideViewPr>
  <p:outlineViewPr>
    <p:cViewPr>
      <p:scale>
        <a:sx n="33" d="100"/>
        <a:sy n="33" d="100"/>
      </p:scale>
      <p:origin x="0" y="4520"/>
    </p:cViewPr>
  </p:outlineViewPr>
  <p:notesTextViewPr>
    <p:cViewPr>
      <p:scale>
        <a:sx n="100" d="100"/>
        <a:sy n="100" d="100"/>
      </p:scale>
      <p:origin x="0" y="0"/>
    </p:cViewPr>
  </p:notesTextViewPr>
  <p:notesViewPr>
    <p:cSldViewPr snapToGrid="0" snapToObjects="1">
      <p:cViewPr varScale="1">
        <p:scale>
          <a:sx n="79" d="100"/>
          <a:sy n="79" d="100"/>
        </p:scale>
        <p:origin x="-319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8.xml"/><Relationship Id="rId91" Type="http://schemas.openxmlformats.org/officeDocument/2006/relationships/slide" Target="slides/slide19.xml"/><Relationship Id="rId92" Type="http://schemas.openxmlformats.org/officeDocument/2006/relationships/slide" Target="slides/slide20.xml"/><Relationship Id="rId93" Type="http://schemas.openxmlformats.org/officeDocument/2006/relationships/slide" Target="slides/slide21.xml"/><Relationship Id="rId94" Type="http://schemas.openxmlformats.org/officeDocument/2006/relationships/slide" Target="slides/slide22.xml"/><Relationship Id="rId95" Type="http://schemas.openxmlformats.org/officeDocument/2006/relationships/slide" Target="slides/slide23.xml"/><Relationship Id="rId96" Type="http://schemas.openxmlformats.org/officeDocument/2006/relationships/slide" Target="slides/slide24.xml"/><Relationship Id="rId101" Type="http://schemas.openxmlformats.org/officeDocument/2006/relationships/slide" Target="slides/slide29.xml"/><Relationship Id="rId102" Type="http://schemas.openxmlformats.org/officeDocument/2006/relationships/slide" Target="slides/slide30.xml"/><Relationship Id="rId103" Type="http://schemas.openxmlformats.org/officeDocument/2006/relationships/slide" Target="slides/slide31.xml"/><Relationship Id="rId104" Type="http://schemas.openxmlformats.org/officeDocument/2006/relationships/slide" Target="slides/slide32.xml"/><Relationship Id="rId105" Type="http://schemas.openxmlformats.org/officeDocument/2006/relationships/slide" Target="slides/slide33.xml"/><Relationship Id="rId106" Type="http://schemas.openxmlformats.org/officeDocument/2006/relationships/slide" Target="slides/slide34.xml"/><Relationship Id="rId107" Type="http://schemas.openxmlformats.org/officeDocument/2006/relationships/slide" Target="slides/slide35.xml"/><Relationship Id="rId108" Type="http://schemas.openxmlformats.org/officeDocument/2006/relationships/slide" Target="slides/slide36.xml"/><Relationship Id="rId109" Type="http://schemas.openxmlformats.org/officeDocument/2006/relationships/slide" Target="slides/slide37.xml"/><Relationship Id="rId97" Type="http://schemas.openxmlformats.org/officeDocument/2006/relationships/slide" Target="slides/slide25.xml"/><Relationship Id="rId98" Type="http://schemas.openxmlformats.org/officeDocument/2006/relationships/slide" Target="slides/slide26.xml"/><Relationship Id="rId99" Type="http://schemas.openxmlformats.org/officeDocument/2006/relationships/slide" Target="slides/slide27.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 Target="slides/slide1.xml"/><Relationship Id="rId74" Type="http://schemas.openxmlformats.org/officeDocument/2006/relationships/slide" Target="slides/slide2.xml"/><Relationship Id="rId75" Type="http://schemas.openxmlformats.org/officeDocument/2006/relationships/slide" Target="slides/slide3.xml"/><Relationship Id="rId76" Type="http://schemas.openxmlformats.org/officeDocument/2006/relationships/slide" Target="slides/slide4.xml"/><Relationship Id="rId77" Type="http://schemas.openxmlformats.org/officeDocument/2006/relationships/slide" Target="slides/slide5.xml"/><Relationship Id="rId78" Type="http://schemas.openxmlformats.org/officeDocument/2006/relationships/slide" Target="slides/slide6.xml"/><Relationship Id="rId79" Type="http://schemas.openxmlformats.org/officeDocument/2006/relationships/slide" Target="slides/slide7.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8.xml"/><Relationship Id="rId111" Type="http://schemas.openxmlformats.org/officeDocument/2006/relationships/slide" Target="slides/slide39.xml"/><Relationship Id="rId112" Type="http://schemas.openxmlformats.org/officeDocument/2006/relationships/slide" Target="slides/slide40.xml"/><Relationship Id="rId113" Type="http://schemas.openxmlformats.org/officeDocument/2006/relationships/slide" Target="slides/slide41.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8.xml"/><Relationship Id="rId81" Type="http://schemas.openxmlformats.org/officeDocument/2006/relationships/slide" Target="slides/slide9.xml"/><Relationship Id="rId82" Type="http://schemas.openxmlformats.org/officeDocument/2006/relationships/slide" Target="slides/slide10.xml"/><Relationship Id="rId83" Type="http://schemas.openxmlformats.org/officeDocument/2006/relationships/slide" Target="slides/slide11.xml"/><Relationship Id="rId84" Type="http://schemas.openxmlformats.org/officeDocument/2006/relationships/slide" Target="slides/slide12.xml"/><Relationship Id="rId85" Type="http://schemas.openxmlformats.org/officeDocument/2006/relationships/slide" Target="slides/slide13.xml"/><Relationship Id="rId86" Type="http://schemas.openxmlformats.org/officeDocument/2006/relationships/slide" Target="slides/slide14.xml"/><Relationship Id="rId87" Type="http://schemas.openxmlformats.org/officeDocument/2006/relationships/slide" Target="slides/slide15.xml"/><Relationship Id="rId88" Type="http://schemas.openxmlformats.org/officeDocument/2006/relationships/slide" Target="slides/slide16.xml"/><Relationship Id="rId8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6A765B-00F9-6949-A065-A19B0780134B}" type="datetimeFigureOut">
              <a:rPr lang="en-US" smtClean="0"/>
              <a:t>10/11/18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7F46F-675F-1642-B56F-5BD6713F5B8E}" type="slidenum">
              <a:rPr lang="en-US" smtClean="0"/>
              <a:t>‹#›</a:t>
            </a:fld>
            <a:endParaRPr lang="en-US"/>
          </a:p>
        </p:txBody>
      </p:sp>
    </p:spTree>
    <p:extLst>
      <p:ext uri="{BB962C8B-B14F-4D97-AF65-F5344CB8AC3E}">
        <p14:creationId xmlns:p14="http://schemas.microsoft.com/office/powerpoint/2010/main" val="22447911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jpe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jpe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3.jpe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3.jpe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3.jpe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3.jpe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3.jpe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jpe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3.jpe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 Id="rId2" Type="http://schemas.openxmlformats.org/officeDocument/2006/relationships/image" Target="../media/image3.jpeg"/></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3.jpeg"/></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 Id="rId2" Type="http://schemas.openxmlformats.org/officeDocument/2006/relationships/image" Target="../media/image3.jpeg"/></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 Id="rId2"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 Id="rId2" Type="http://schemas.openxmlformats.org/officeDocument/2006/relationships/image" Target="../media/image3.jpeg"/></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 Id="rId2" Type="http://schemas.openxmlformats.org/officeDocument/2006/relationships/image" Target="../media/image3.jpeg"/></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9.xml"/><Relationship Id="rId2"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jpeg"/></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5.xml"/><Relationship Id="rId2" Type="http://schemas.openxmlformats.org/officeDocument/2006/relationships/image" Target="../media/image3.jpe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6.xml"/><Relationship Id="rId2" Type="http://schemas.openxmlformats.org/officeDocument/2006/relationships/image" Target="../media/image3.jpeg"/></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7.xml"/><Relationship Id="rId2" Type="http://schemas.openxmlformats.org/officeDocument/2006/relationships/image" Target="../media/image3.jpeg"/></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8.xml"/><Relationship Id="rId2" Type="http://schemas.openxmlformats.org/officeDocument/2006/relationships/image" Target="../media/image3.jpeg"/></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9.xml"/><Relationship Id="rId2" Type="http://schemas.openxmlformats.org/officeDocument/2006/relationships/image" Target="../media/image3.jpeg"/></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0.xml"/><Relationship Id="rId2" Type="http://schemas.openxmlformats.org/officeDocument/2006/relationships/image" Target="../media/image3.jpeg"/></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jpeg"/></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4.xml"/><Relationship Id="rId2" Type="http://schemas.openxmlformats.org/officeDocument/2006/relationships/image" Target="../media/image3.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5.xml"/><Relationship Id="rId2" Type="http://schemas.openxmlformats.org/officeDocument/2006/relationships/image" Target="../media/image3.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6.xml"/><Relationship Id="rId2" Type="http://schemas.openxmlformats.org/officeDocument/2006/relationships/image" Target="../media/image3.jpeg"/></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7.xml"/><Relationship Id="rId2" Type="http://schemas.openxmlformats.org/officeDocument/2006/relationships/image" Target="../media/image3.jpeg"/></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8.xml"/><Relationship Id="rId2"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9.xml"/><Relationship Id="rId2" Type="http://schemas.openxmlformats.org/officeDocument/2006/relationships/image" Target="../media/image3.jpeg"/></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3.jpeg"/></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1.xml"/><Relationship Id="rId2" Type="http://schemas.openxmlformats.org/officeDocument/2006/relationships/image" Target="../media/image3.jpeg"/></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2.xml"/><Relationship Id="rId2" Type="http://schemas.openxmlformats.org/officeDocument/2006/relationships/image" Target="../media/image3.jpeg"/></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jpeg"/></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6.xml"/><Relationship Id="rId2" Type="http://schemas.openxmlformats.org/officeDocument/2006/relationships/image" Target="../media/image3.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7.xml"/><Relationship Id="rId2" Type="http://schemas.openxmlformats.org/officeDocument/2006/relationships/image" Target="../media/image3.jpeg"/></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3.jpeg"/></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69.xml"/><Relationship Id="rId2" Type="http://schemas.openxmlformats.org/officeDocument/2006/relationships/image" Target="../media/image3.jpeg"/></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0.xml"/><Relationship Id="rId2" Type="http://schemas.openxmlformats.org/officeDocument/2006/relationships/image" Target="../media/image3.jpeg"/></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1.xml"/><Relationship Id="rId2" Type="http://schemas.openxmlformats.org/officeDocument/2006/relationships/image" Target="../media/image3.jpeg"/></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2.xml"/><Relationship Id="rId2" Type="http://schemas.openxmlformats.org/officeDocument/2006/relationships/image" Target="../media/image3.jpeg"/></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eg"/></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pic>
        <p:nvPicPr>
          <p:cNvPr id="6" name="Picture 5"/>
          <p:cNvPicPr>
            <a:picLocks noChangeAspect="1"/>
          </p:cNvPicPr>
          <p:nvPr userDrawn="1"/>
        </p:nvPicPr>
        <p:blipFill>
          <a:blip r:embed="rId2"/>
          <a:stretch>
            <a:fillRect/>
          </a:stretch>
        </p:blipFill>
        <p:spPr>
          <a:xfrm>
            <a:off x="0" y="0"/>
            <a:ext cx="9163063" cy="6858000"/>
          </a:xfrm>
          <a:prstGeom prst="rect">
            <a:avLst/>
          </a:prstGeom>
        </p:spPr>
      </p:pic>
    </p:spTree>
    <p:extLst>
      <p:ext uri="{BB962C8B-B14F-4D97-AF65-F5344CB8AC3E}">
        <p14:creationId xmlns:p14="http://schemas.microsoft.com/office/powerpoint/2010/main" val="3752392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01270025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10958008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9902619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1188938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12454876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09423334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770559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206241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7275130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80488840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19316245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smtClean="0"/>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39917534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2090249"/>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411984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657939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63086803-D57F-E44A-A71C-D209ED30F910}"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39797590"/>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63086803-D57F-E44A-A71C-D209ED30F910}"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423962528"/>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86803-D57F-E44A-A71C-D209ED30F910}"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234030520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880636737"/>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63086803-D57F-E44A-A71C-D209ED30F910}"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166360969"/>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120001213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63086803-D57F-E44A-A71C-D209ED30F910}"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8DA17-F536-ED42-8B68-E9DC811516F5}" type="slidenum">
              <a:rPr lang="en-US" smtClean="0"/>
              <a:t>‹#›</a:t>
            </a:fld>
            <a:endParaRPr lang="en-US"/>
          </a:p>
        </p:txBody>
      </p:sp>
    </p:spTree>
    <p:extLst>
      <p:ext uri="{BB962C8B-B14F-4D97-AF65-F5344CB8AC3E}">
        <p14:creationId xmlns:p14="http://schemas.microsoft.com/office/powerpoint/2010/main" val="322032097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669958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743467397"/>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47483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458872649"/>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4567279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9732A1AB-6D7C-E74F-A64D-98882BAAD417}" type="datetimeFigureOut">
              <a:rPr lang="en-US" smtClean="0"/>
              <a:t>10/11/18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081981640"/>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9732A1AB-6D7C-E74F-A64D-98882BAAD417}" type="datetimeFigureOut">
              <a:rPr lang="en-US" smtClean="0"/>
              <a:t>10/11/18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3353991979"/>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2A1AB-6D7C-E74F-A64D-98882BAAD417}" type="datetimeFigureOut">
              <a:rPr lang="en-US" smtClean="0"/>
              <a:t>10/11/18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89941894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56074379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277252641"/>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9732A1AB-6D7C-E74F-A64D-98882BAAD417}" type="datetimeFigureOut">
              <a:rPr lang="en-US" smtClean="0"/>
              <a:t>10/11/18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2825245450"/>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AU" smtClean="0"/>
              <a:t>Click to edit Master title style</a:t>
            </a:r>
            <a:endParaRPr lang="en-AU"/>
          </a:p>
        </p:txBody>
      </p:sp>
      <p:sp>
        <p:nvSpPr>
          <p:cNvPr id="3" name="Text Placeholder 2"/>
          <p:cNvSpPr>
            <a:spLocks noGrp="1"/>
          </p:cNvSpPr>
          <p:nvPr>
            <p:ph type="body"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Rectangle 2"/>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356350"/>
            <a:ext cx="2133600" cy="365125"/>
          </a:xfrm>
          <a:prstGeom prst="rect">
            <a:avLst/>
          </a:prstGeom>
          <a:ln/>
        </p:spPr>
        <p:txBody>
          <a:bodyPr/>
          <a:lstStyle>
            <a:lvl1pPr>
              <a:defRPr/>
            </a:lvl1pPr>
          </a:lstStyle>
          <a:p>
            <a:pPr>
              <a:defRPr/>
            </a:pPr>
            <a:fld id="{67397E5A-BA08-F449-B6E8-1FA097CFC266}" type="slidenum">
              <a:rPr lang="en-US"/>
              <a:pPr>
                <a:defRPr/>
              </a:pPr>
              <a:t>‹#›</a:t>
            </a:fld>
            <a:endParaRPr lang="en-US"/>
          </a:p>
        </p:txBody>
      </p:sp>
      <p:sp>
        <p:nvSpPr>
          <p:cNvPr id="7" name="Rectangle 14"/>
          <p:cNvSpPr>
            <a:spLocks noGrp="1" noChangeArrowheads="1"/>
          </p:cNvSpPr>
          <p:nvPr>
            <p:ph type="ftr" sz="quarter" idx="12"/>
          </p:nvPr>
        </p:nvSpPr>
        <p:spPr>
          <a:xfrm>
            <a:off x="3124200" y="6356350"/>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1010655"/>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9732A1AB-6D7C-E74F-A64D-98882BAAD417}" type="datetimeFigureOut">
              <a:rPr lang="en-US" smtClean="0"/>
              <a:t>10/11/18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C17C2-7E01-9E4C-A236-7ABCAF0739CE}" type="slidenum">
              <a:rPr lang="en-US" smtClean="0"/>
              <a:t>‹#›</a:t>
            </a:fld>
            <a:endParaRPr lang="en-US"/>
          </a:p>
        </p:txBody>
      </p:sp>
    </p:spTree>
    <p:extLst>
      <p:ext uri="{BB962C8B-B14F-4D97-AF65-F5344CB8AC3E}">
        <p14:creationId xmlns:p14="http://schemas.microsoft.com/office/powerpoint/2010/main" val="1668938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3318031262"/>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730678088"/>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6063" y="411163"/>
            <a:ext cx="2090737" cy="5715000"/>
          </a:xfrm>
        </p:spPr>
        <p:txBody>
          <a:bodyPr vert="eaVert"/>
          <a:lstStyle/>
          <a:p>
            <a:r>
              <a:rPr lang="en-AU" smtClean="0"/>
              <a:t>Click to edit Master title style</a:t>
            </a:r>
            <a:endParaRPr lang="en-AU"/>
          </a:p>
        </p:txBody>
      </p:sp>
      <p:sp>
        <p:nvSpPr>
          <p:cNvPr id="3" name="Vertical Text Placeholder 2"/>
          <p:cNvSpPr>
            <a:spLocks noGrp="1"/>
          </p:cNvSpPr>
          <p:nvPr>
            <p:ph type="body" orient="vert" idx="1"/>
          </p:nvPr>
        </p:nvSpPr>
        <p:spPr>
          <a:xfrm>
            <a:off x="323850" y="411163"/>
            <a:ext cx="6119813" cy="57150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258395334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23850" y="411163"/>
            <a:ext cx="8229600" cy="641350"/>
          </a:xfrm>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quarter" idx="2"/>
          </p:nvPr>
        </p:nvSpPr>
        <p:spPr>
          <a:xfrm>
            <a:off x="4648200" y="1600200"/>
            <a:ext cx="4038600" cy="2185988"/>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Content Placeholder 4"/>
          <p:cNvSpPr>
            <a:spLocks noGrp="1"/>
          </p:cNvSpPr>
          <p:nvPr>
            <p:ph sz="quarter" idx="3"/>
          </p:nvPr>
        </p:nvSpPr>
        <p:spPr>
          <a:xfrm>
            <a:off x="4648200" y="3938588"/>
            <a:ext cx="4038600" cy="2187575"/>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296588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ppt Bitmaps Me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p:nvSpPr>
        <p:spPr bwMode="auto">
          <a:xfrm>
            <a:off x="0" y="0"/>
            <a:ext cx="914400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6" name="Line 10"/>
          <p:cNvSpPr>
            <a:spLocks noChangeShapeType="1"/>
          </p:cNvSpPr>
          <p:nvPr/>
        </p:nvSpPr>
        <p:spPr bwMode="auto">
          <a:xfrm>
            <a:off x="0" y="1412875"/>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AU" noProof="0" smtClean="0"/>
              <a:t>Click to edit Master subtitle style</a:t>
            </a:r>
          </a:p>
        </p:txBody>
      </p:sp>
      <p:sp>
        <p:nvSpPr>
          <p:cNvPr id="614406" name="Rectangle 6"/>
          <p:cNvSpPr>
            <a:spLocks noGrp="1" noChangeArrowheads="1"/>
          </p:cNvSpPr>
          <p:nvPr>
            <p:ph type="ctrTitle"/>
          </p:nvPr>
        </p:nvSpPr>
        <p:spPr>
          <a:xfrm>
            <a:off x="685800" y="1557338"/>
            <a:ext cx="7772400" cy="641350"/>
          </a:xfrm>
        </p:spPr>
        <p:txBody>
          <a:bodyPr/>
          <a:lstStyle>
            <a:lvl1pPr>
              <a:defRPr/>
            </a:lvl1pPr>
          </a:lstStyle>
          <a:p>
            <a:pPr lvl="0"/>
            <a:r>
              <a:rPr lang="en-AU" noProof="0" smtClean="0"/>
              <a:t>Click to edit Master title style</a:t>
            </a:r>
          </a:p>
        </p:txBody>
      </p:sp>
    </p:spTree>
    <p:extLst>
      <p:ext uri="{BB962C8B-B14F-4D97-AF65-F5344CB8AC3E}">
        <p14:creationId xmlns:p14="http://schemas.microsoft.com/office/powerpoint/2010/main" val="2929953731"/>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23850" y="411163"/>
            <a:ext cx="8362950" cy="57150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594894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30680188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AU"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Tree>
    <p:extLst>
      <p:ext uri="{BB962C8B-B14F-4D97-AF65-F5344CB8AC3E}">
        <p14:creationId xmlns:p14="http://schemas.microsoft.com/office/powerpoint/2010/main" val="3684969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12159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Tree>
    <p:extLst>
      <p:ext uri="{BB962C8B-B14F-4D97-AF65-F5344CB8AC3E}">
        <p14:creationId xmlns:p14="http://schemas.microsoft.com/office/powerpoint/2010/main" val="10793766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AU"/>
          </a:p>
        </p:txBody>
      </p:sp>
    </p:spTree>
    <p:extLst>
      <p:ext uri="{BB962C8B-B14F-4D97-AF65-F5344CB8AC3E}">
        <p14:creationId xmlns:p14="http://schemas.microsoft.com/office/powerpoint/2010/main" val="40064244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857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Tree>
    <p:extLst>
      <p:ext uri="{BB962C8B-B14F-4D97-AF65-F5344CB8AC3E}">
        <p14:creationId xmlns:p14="http://schemas.microsoft.com/office/powerpoint/2010/main" val="41441753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theme" Target="../theme/theme10.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theme" Target="../theme/theme11.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slideLayout" Target="../slideLayouts/slideLayout165.xml"/><Relationship Id="rId13" Type="http://schemas.openxmlformats.org/officeDocument/2006/relationships/slideLayout" Target="../slideLayouts/slideLayout166.xml"/><Relationship Id="rId14" Type="http://schemas.openxmlformats.org/officeDocument/2006/relationships/theme" Target="../theme/theme13.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theme" Target="../theme/theme14.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slideLayout" Target="../slideLayouts/slideLayout191.xml"/><Relationship Id="rId13" Type="http://schemas.openxmlformats.org/officeDocument/2006/relationships/slideLayout" Target="../slideLayouts/slideLayout192.xml"/><Relationship Id="rId14" Type="http://schemas.openxmlformats.org/officeDocument/2006/relationships/theme" Target="../theme/theme15.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slideLayout" Target="../slideLayouts/slideLayout204.xml"/><Relationship Id="rId13" Type="http://schemas.openxmlformats.org/officeDocument/2006/relationships/slideLayout" Target="../slideLayouts/slideLayout205.xml"/><Relationship Id="rId14" Type="http://schemas.openxmlformats.org/officeDocument/2006/relationships/slideLayout" Target="../slideLayouts/slideLayout206.xml"/><Relationship Id="rId15" Type="http://schemas.openxmlformats.org/officeDocument/2006/relationships/theme" Target="../theme/theme16.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7.xml"/><Relationship Id="rId12" Type="http://schemas.openxmlformats.org/officeDocument/2006/relationships/slideLayout" Target="../slideLayouts/slideLayout218.xml"/><Relationship Id="rId13" Type="http://schemas.openxmlformats.org/officeDocument/2006/relationships/slideLayout" Target="../slideLayouts/slideLayout219.xml"/><Relationship Id="rId14" Type="http://schemas.openxmlformats.org/officeDocument/2006/relationships/theme" Target="../theme/theme17.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slideLayout" Target="../slideLayouts/slideLayout215.xml"/><Relationship Id="rId10" Type="http://schemas.openxmlformats.org/officeDocument/2006/relationships/slideLayout" Target="../slideLayouts/slideLayout21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30.xml"/><Relationship Id="rId12" Type="http://schemas.openxmlformats.org/officeDocument/2006/relationships/slideLayout" Target="../slideLayouts/slideLayout231.xml"/><Relationship Id="rId13" Type="http://schemas.openxmlformats.org/officeDocument/2006/relationships/slideLayout" Target="../slideLayouts/slideLayout232.xml"/><Relationship Id="rId14" Type="http://schemas.openxmlformats.org/officeDocument/2006/relationships/theme" Target="../theme/theme1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220.xml"/><Relationship Id="rId2" Type="http://schemas.openxmlformats.org/officeDocument/2006/relationships/slideLayout" Target="../slideLayouts/slideLayout221.xml"/><Relationship Id="rId3" Type="http://schemas.openxmlformats.org/officeDocument/2006/relationships/slideLayout" Target="../slideLayouts/slideLayout222.xml"/><Relationship Id="rId4" Type="http://schemas.openxmlformats.org/officeDocument/2006/relationships/slideLayout" Target="../slideLayouts/slideLayout223.xml"/><Relationship Id="rId5" Type="http://schemas.openxmlformats.org/officeDocument/2006/relationships/slideLayout" Target="../slideLayouts/slideLayout224.xml"/><Relationship Id="rId6" Type="http://schemas.openxmlformats.org/officeDocument/2006/relationships/slideLayout" Target="../slideLayouts/slideLayout225.xml"/><Relationship Id="rId7" Type="http://schemas.openxmlformats.org/officeDocument/2006/relationships/slideLayout" Target="../slideLayouts/slideLayout226.xml"/><Relationship Id="rId8" Type="http://schemas.openxmlformats.org/officeDocument/2006/relationships/slideLayout" Target="../slideLayouts/slideLayout227.xml"/><Relationship Id="rId9" Type="http://schemas.openxmlformats.org/officeDocument/2006/relationships/slideLayout" Target="../slideLayouts/slideLayout228.xml"/><Relationship Id="rId10" Type="http://schemas.openxmlformats.org/officeDocument/2006/relationships/slideLayout" Target="../slideLayouts/slideLayout22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slideLayout" Target="../slideLayouts/slideLayout244.xml"/><Relationship Id="rId13" Type="http://schemas.openxmlformats.org/officeDocument/2006/relationships/slideLayout" Target="../slideLayouts/slideLayout245.xml"/><Relationship Id="rId14" Type="http://schemas.openxmlformats.org/officeDocument/2006/relationships/theme" Target="../theme/theme19.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slideLayout" Target="../slideLayouts/slideLayout257.xml"/><Relationship Id="rId13" Type="http://schemas.openxmlformats.org/officeDocument/2006/relationships/theme" Target="../theme/theme20.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68.xml"/><Relationship Id="rId12" Type="http://schemas.openxmlformats.org/officeDocument/2006/relationships/slideLayout" Target="../slideLayouts/slideLayout269.xml"/><Relationship Id="rId13" Type="http://schemas.openxmlformats.org/officeDocument/2006/relationships/theme" Target="../theme/theme21.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9" Type="http://schemas.openxmlformats.org/officeDocument/2006/relationships/slideLayout" Target="../slideLayouts/slideLayout266.xml"/><Relationship Id="rId10" Type="http://schemas.openxmlformats.org/officeDocument/2006/relationships/slideLayout" Target="../slideLayouts/slideLayout267.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slideLayout" Target="../slideLayouts/slideLayout281.xml"/><Relationship Id="rId13" Type="http://schemas.openxmlformats.org/officeDocument/2006/relationships/theme" Target="../theme/theme22.xml"/><Relationship Id="rId14"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92.xml"/><Relationship Id="rId12" Type="http://schemas.openxmlformats.org/officeDocument/2006/relationships/slideLayout" Target="../slideLayouts/slideLayout293.xml"/><Relationship Id="rId13" Type="http://schemas.openxmlformats.org/officeDocument/2006/relationships/slideLayout" Target="../slideLayouts/slideLayout294.xml"/><Relationship Id="rId14" Type="http://schemas.openxmlformats.org/officeDocument/2006/relationships/theme" Target="../theme/theme23.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282.xml"/><Relationship Id="rId2" Type="http://schemas.openxmlformats.org/officeDocument/2006/relationships/slideLayout" Target="../slideLayouts/slideLayout283.xml"/><Relationship Id="rId3" Type="http://schemas.openxmlformats.org/officeDocument/2006/relationships/slideLayout" Target="../slideLayouts/slideLayout284.xml"/><Relationship Id="rId4" Type="http://schemas.openxmlformats.org/officeDocument/2006/relationships/slideLayout" Target="../slideLayouts/slideLayout285.xml"/><Relationship Id="rId5" Type="http://schemas.openxmlformats.org/officeDocument/2006/relationships/slideLayout" Target="../slideLayouts/slideLayout286.xml"/><Relationship Id="rId6" Type="http://schemas.openxmlformats.org/officeDocument/2006/relationships/slideLayout" Target="../slideLayouts/slideLayout287.xml"/><Relationship Id="rId7" Type="http://schemas.openxmlformats.org/officeDocument/2006/relationships/slideLayout" Target="../slideLayouts/slideLayout288.xml"/><Relationship Id="rId8" Type="http://schemas.openxmlformats.org/officeDocument/2006/relationships/slideLayout" Target="../slideLayouts/slideLayout289.xml"/><Relationship Id="rId9" Type="http://schemas.openxmlformats.org/officeDocument/2006/relationships/slideLayout" Target="../slideLayouts/slideLayout290.xml"/><Relationship Id="rId10"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305.xml"/><Relationship Id="rId12" Type="http://schemas.openxmlformats.org/officeDocument/2006/relationships/slideLayout" Target="../slideLayouts/slideLayout306.xml"/><Relationship Id="rId13" Type="http://schemas.openxmlformats.org/officeDocument/2006/relationships/slideLayout" Target="../slideLayouts/slideLayout307.xml"/><Relationship Id="rId14" Type="http://schemas.openxmlformats.org/officeDocument/2006/relationships/theme" Target="../theme/theme24.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295.xml"/><Relationship Id="rId2" Type="http://schemas.openxmlformats.org/officeDocument/2006/relationships/slideLayout" Target="../slideLayouts/slideLayout296.xml"/><Relationship Id="rId3" Type="http://schemas.openxmlformats.org/officeDocument/2006/relationships/slideLayout" Target="../slideLayouts/slideLayout297.xml"/><Relationship Id="rId4" Type="http://schemas.openxmlformats.org/officeDocument/2006/relationships/slideLayout" Target="../slideLayouts/slideLayout298.xml"/><Relationship Id="rId5" Type="http://schemas.openxmlformats.org/officeDocument/2006/relationships/slideLayout" Target="../slideLayouts/slideLayout299.xml"/><Relationship Id="rId6" Type="http://schemas.openxmlformats.org/officeDocument/2006/relationships/slideLayout" Target="../slideLayouts/slideLayout300.xml"/><Relationship Id="rId7" Type="http://schemas.openxmlformats.org/officeDocument/2006/relationships/slideLayout" Target="../slideLayouts/slideLayout301.xml"/><Relationship Id="rId8" Type="http://schemas.openxmlformats.org/officeDocument/2006/relationships/slideLayout" Target="../slideLayouts/slideLayout302.xml"/><Relationship Id="rId9" Type="http://schemas.openxmlformats.org/officeDocument/2006/relationships/slideLayout" Target="../slideLayouts/slideLayout303.xml"/><Relationship Id="rId10" Type="http://schemas.openxmlformats.org/officeDocument/2006/relationships/slideLayout" Target="../slideLayouts/slideLayout30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318.xml"/><Relationship Id="rId12" Type="http://schemas.openxmlformats.org/officeDocument/2006/relationships/slideLayout" Target="../slideLayouts/slideLayout319.xml"/><Relationship Id="rId13" Type="http://schemas.openxmlformats.org/officeDocument/2006/relationships/slideLayout" Target="../slideLayouts/slideLayout320.xml"/><Relationship Id="rId14" Type="http://schemas.openxmlformats.org/officeDocument/2006/relationships/theme" Target="../theme/theme25.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308.xml"/><Relationship Id="rId2" Type="http://schemas.openxmlformats.org/officeDocument/2006/relationships/slideLayout" Target="../slideLayouts/slideLayout309.xml"/><Relationship Id="rId3" Type="http://schemas.openxmlformats.org/officeDocument/2006/relationships/slideLayout" Target="../slideLayouts/slideLayout310.xml"/><Relationship Id="rId4" Type="http://schemas.openxmlformats.org/officeDocument/2006/relationships/slideLayout" Target="../slideLayouts/slideLayout311.xml"/><Relationship Id="rId5" Type="http://schemas.openxmlformats.org/officeDocument/2006/relationships/slideLayout" Target="../slideLayouts/slideLayout312.xml"/><Relationship Id="rId6" Type="http://schemas.openxmlformats.org/officeDocument/2006/relationships/slideLayout" Target="../slideLayouts/slideLayout313.xml"/><Relationship Id="rId7" Type="http://schemas.openxmlformats.org/officeDocument/2006/relationships/slideLayout" Target="../slideLayouts/slideLayout314.xml"/><Relationship Id="rId8" Type="http://schemas.openxmlformats.org/officeDocument/2006/relationships/slideLayout" Target="../slideLayouts/slideLayout315.xml"/><Relationship Id="rId9" Type="http://schemas.openxmlformats.org/officeDocument/2006/relationships/slideLayout" Target="../slideLayouts/slideLayout316.xml"/><Relationship Id="rId10" Type="http://schemas.openxmlformats.org/officeDocument/2006/relationships/slideLayout" Target="../slideLayouts/slideLayout31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31.xml"/><Relationship Id="rId12" Type="http://schemas.openxmlformats.org/officeDocument/2006/relationships/slideLayout" Target="../slideLayouts/slideLayout332.xml"/><Relationship Id="rId13" Type="http://schemas.openxmlformats.org/officeDocument/2006/relationships/slideLayout" Target="../slideLayouts/slideLayout333.xml"/><Relationship Id="rId14" Type="http://schemas.openxmlformats.org/officeDocument/2006/relationships/slideLayout" Target="../slideLayouts/slideLayout334.xml"/><Relationship Id="rId15" Type="http://schemas.openxmlformats.org/officeDocument/2006/relationships/theme" Target="../theme/theme26.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321.xml"/><Relationship Id="rId2" Type="http://schemas.openxmlformats.org/officeDocument/2006/relationships/slideLayout" Target="../slideLayouts/slideLayout322.xml"/><Relationship Id="rId3" Type="http://schemas.openxmlformats.org/officeDocument/2006/relationships/slideLayout" Target="../slideLayouts/slideLayout323.xml"/><Relationship Id="rId4" Type="http://schemas.openxmlformats.org/officeDocument/2006/relationships/slideLayout" Target="../slideLayouts/slideLayout324.xml"/><Relationship Id="rId5" Type="http://schemas.openxmlformats.org/officeDocument/2006/relationships/slideLayout" Target="../slideLayouts/slideLayout325.xml"/><Relationship Id="rId6" Type="http://schemas.openxmlformats.org/officeDocument/2006/relationships/slideLayout" Target="../slideLayouts/slideLayout326.xml"/><Relationship Id="rId7" Type="http://schemas.openxmlformats.org/officeDocument/2006/relationships/slideLayout" Target="../slideLayouts/slideLayout327.xml"/><Relationship Id="rId8" Type="http://schemas.openxmlformats.org/officeDocument/2006/relationships/slideLayout" Target="../slideLayouts/slideLayout328.xml"/><Relationship Id="rId9" Type="http://schemas.openxmlformats.org/officeDocument/2006/relationships/slideLayout" Target="../slideLayouts/slideLayout329.xml"/><Relationship Id="rId10" Type="http://schemas.openxmlformats.org/officeDocument/2006/relationships/slideLayout" Target="../slideLayouts/slideLayout330.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27.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 Id="rId9" Type="http://schemas.openxmlformats.org/officeDocument/2006/relationships/slideLayout" Target="../slideLayouts/slideLayout343.xml"/><Relationship Id="rId10" Type="http://schemas.openxmlformats.org/officeDocument/2006/relationships/slideLayout" Target="../slideLayouts/slideLayout34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theme" Target="../theme/theme2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71.xml"/><Relationship Id="rId12" Type="http://schemas.openxmlformats.org/officeDocument/2006/relationships/slideLayout" Target="../slideLayouts/slideLayout372.xml"/><Relationship Id="rId13" Type="http://schemas.openxmlformats.org/officeDocument/2006/relationships/slideLayout" Target="../slideLayouts/slideLayout373.xml"/><Relationship Id="rId14" Type="http://schemas.openxmlformats.org/officeDocument/2006/relationships/theme" Target="../theme/theme29.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361.xml"/><Relationship Id="rId2" Type="http://schemas.openxmlformats.org/officeDocument/2006/relationships/slideLayout" Target="../slideLayouts/slideLayout362.xml"/><Relationship Id="rId3" Type="http://schemas.openxmlformats.org/officeDocument/2006/relationships/slideLayout" Target="../slideLayouts/slideLayout363.xml"/><Relationship Id="rId4" Type="http://schemas.openxmlformats.org/officeDocument/2006/relationships/slideLayout" Target="../slideLayouts/slideLayout364.xml"/><Relationship Id="rId5" Type="http://schemas.openxmlformats.org/officeDocument/2006/relationships/slideLayout" Target="../slideLayouts/slideLayout365.xml"/><Relationship Id="rId6" Type="http://schemas.openxmlformats.org/officeDocument/2006/relationships/slideLayout" Target="../slideLayouts/slideLayout366.xml"/><Relationship Id="rId7" Type="http://schemas.openxmlformats.org/officeDocument/2006/relationships/slideLayout" Target="../slideLayouts/slideLayout367.xml"/><Relationship Id="rId8" Type="http://schemas.openxmlformats.org/officeDocument/2006/relationships/slideLayout" Target="../slideLayouts/slideLayout368.xml"/><Relationship Id="rId9" Type="http://schemas.openxmlformats.org/officeDocument/2006/relationships/slideLayout" Target="../slideLayouts/slideLayout369.xml"/><Relationship Id="rId10" Type="http://schemas.openxmlformats.org/officeDocument/2006/relationships/slideLayout" Target="../slideLayouts/slideLayout37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theme" Target="../theme/theme3.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84.xml"/><Relationship Id="rId12" Type="http://schemas.openxmlformats.org/officeDocument/2006/relationships/slideLayout" Target="../slideLayouts/slideLayout385.xml"/><Relationship Id="rId13" Type="http://schemas.openxmlformats.org/officeDocument/2006/relationships/theme" Target="../theme/theme30.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374.xml"/><Relationship Id="rId2" Type="http://schemas.openxmlformats.org/officeDocument/2006/relationships/slideLayout" Target="../slideLayouts/slideLayout375.xml"/><Relationship Id="rId3" Type="http://schemas.openxmlformats.org/officeDocument/2006/relationships/slideLayout" Target="../slideLayouts/slideLayout376.xml"/><Relationship Id="rId4" Type="http://schemas.openxmlformats.org/officeDocument/2006/relationships/slideLayout" Target="../slideLayouts/slideLayout377.xml"/><Relationship Id="rId5" Type="http://schemas.openxmlformats.org/officeDocument/2006/relationships/slideLayout" Target="../slideLayouts/slideLayout378.xml"/><Relationship Id="rId6" Type="http://schemas.openxmlformats.org/officeDocument/2006/relationships/slideLayout" Target="../slideLayouts/slideLayout379.xml"/><Relationship Id="rId7" Type="http://schemas.openxmlformats.org/officeDocument/2006/relationships/slideLayout" Target="../slideLayouts/slideLayout380.xml"/><Relationship Id="rId8" Type="http://schemas.openxmlformats.org/officeDocument/2006/relationships/slideLayout" Target="../slideLayouts/slideLayout381.xml"/><Relationship Id="rId9" Type="http://schemas.openxmlformats.org/officeDocument/2006/relationships/slideLayout" Target="../slideLayouts/slideLayout382.xml"/><Relationship Id="rId10" Type="http://schemas.openxmlformats.org/officeDocument/2006/relationships/slideLayout" Target="../slideLayouts/slideLayout38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slideLayout" Target="../slideLayouts/slideLayout397.xml"/><Relationship Id="rId13" Type="http://schemas.openxmlformats.org/officeDocument/2006/relationships/theme" Target="../theme/theme31.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408.xml"/><Relationship Id="rId12" Type="http://schemas.openxmlformats.org/officeDocument/2006/relationships/slideLayout" Target="../slideLayouts/slideLayout409.xml"/><Relationship Id="rId13" Type="http://schemas.openxmlformats.org/officeDocument/2006/relationships/theme" Target="../theme/theme32.xml"/><Relationship Id="rId14" Type="http://schemas.openxmlformats.org/officeDocument/2006/relationships/image" Target="../media/image1.png"/><Relationship Id="rId1" Type="http://schemas.openxmlformats.org/officeDocument/2006/relationships/slideLayout" Target="../slideLayouts/slideLayout398.xml"/><Relationship Id="rId2" Type="http://schemas.openxmlformats.org/officeDocument/2006/relationships/slideLayout" Target="../slideLayouts/slideLayout399.xml"/><Relationship Id="rId3" Type="http://schemas.openxmlformats.org/officeDocument/2006/relationships/slideLayout" Target="../slideLayouts/slideLayout400.xml"/><Relationship Id="rId4" Type="http://schemas.openxmlformats.org/officeDocument/2006/relationships/slideLayout" Target="../slideLayouts/slideLayout401.xml"/><Relationship Id="rId5" Type="http://schemas.openxmlformats.org/officeDocument/2006/relationships/slideLayout" Target="../slideLayouts/slideLayout402.xml"/><Relationship Id="rId6" Type="http://schemas.openxmlformats.org/officeDocument/2006/relationships/slideLayout" Target="../slideLayouts/slideLayout403.xml"/><Relationship Id="rId7" Type="http://schemas.openxmlformats.org/officeDocument/2006/relationships/slideLayout" Target="../slideLayouts/slideLayout404.xml"/><Relationship Id="rId8" Type="http://schemas.openxmlformats.org/officeDocument/2006/relationships/slideLayout" Target="../slideLayouts/slideLayout405.xml"/><Relationship Id="rId9" Type="http://schemas.openxmlformats.org/officeDocument/2006/relationships/slideLayout" Target="../slideLayouts/slideLayout406.xml"/><Relationship Id="rId10" Type="http://schemas.openxmlformats.org/officeDocument/2006/relationships/slideLayout" Target="../slideLayouts/slideLayout407.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420.xml"/><Relationship Id="rId12" Type="http://schemas.openxmlformats.org/officeDocument/2006/relationships/slideLayout" Target="../slideLayouts/slideLayout421.xml"/><Relationship Id="rId13" Type="http://schemas.openxmlformats.org/officeDocument/2006/relationships/slideLayout" Target="../slideLayouts/slideLayout422.xml"/><Relationship Id="rId14" Type="http://schemas.openxmlformats.org/officeDocument/2006/relationships/theme" Target="../theme/theme33.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410.xml"/><Relationship Id="rId2" Type="http://schemas.openxmlformats.org/officeDocument/2006/relationships/slideLayout" Target="../slideLayouts/slideLayout411.xml"/><Relationship Id="rId3" Type="http://schemas.openxmlformats.org/officeDocument/2006/relationships/slideLayout" Target="../slideLayouts/slideLayout412.xml"/><Relationship Id="rId4" Type="http://schemas.openxmlformats.org/officeDocument/2006/relationships/slideLayout" Target="../slideLayouts/slideLayout413.xml"/><Relationship Id="rId5" Type="http://schemas.openxmlformats.org/officeDocument/2006/relationships/slideLayout" Target="../slideLayouts/slideLayout414.xml"/><Relationship Id="rId6" Type="http://schemas.openxmlformats.org/officeDocument/2006/relationships/slideLayout" Target="../slideLayouts/slideLayout415.xml"/><Relationship Id="rId7" Type="http://schemas.openxmlformats.org/officeDocument/2006/relationships/slideLayout" Target="../slideLayouts/slideLayout416.xml"/><Relationship Id="rId8" Type="http://schemas.openxmlformats.org/officeDocument/2006/relationships/slideLayout" Target="../slideLayouts/slideLayout417.xml"/><Relationship Id="rId9" Type="http://schemas.openxmlformats.org/officeDocument/2006/relationships/slideLayout" Target="../slideLayouts/slideLayout418.xml"/><Relationship Id="rId10" Type="http://schemas.openxmlformats.org/officeDocument/2006/relationships/slideLayout" Target="../slideLayouts/slideLayout41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433.xml"/><Relationship Id="rId12" Type="http://schemas.openxmlformats.org/officeDocument/2006/relationships/slideLayout" Target="../slideLayouts/slideLayout434.xml"/><Relationship Id="rId13" Type="http://schemas.openxmlformats.org/officeDocument/2006/relationships/slideLayout" Target="../slideLayouts/slideLayout435.xml"/><Relationship Id="rId14" Type="http://schemas.openxmlformats.org/officeDocument/2006/relationships/theme" Target="../theme/theme34.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423.xml"/><Relationship Id="rId2" Type="http://schemas.openxmlformats.org/officeDocument/2006/relationships/slideLayout" Target="../slideLayouts/slideLayout424.xml"/><Relationship Id="rId3" Type="http://schemas.openxmlformats.org/officeDocument/2006/relationships/slideLayout" Target="../slideLayouts/slideLayout425.xml"/><Relationship Id="rId4" Type="http://schemas.openxmlformats.org/officeDocument/2006/relationships/slideLayout" Target="../slideLayouts/slideLayout426.xml"/><Relationship Id="rId5" Type="http://schemas.openxmlformats.org/officeDocument/2006/relationships/slideLayout" Target="../slideLayouts/slideLayout427.xml"/><Relationship Id="rId6" Type="http://schemas.openxmlformats.org/officeDocument/2006/relationships/slideLayout" Target="../slideLayouts/slideLayout428.xml"/><Relationship Id="rId7" Type="http://schemas.openxmlformats.org/officeDocument/2006/relationships/slideLayout" Target="../slideLayouts/slideLayout429.xml"/><Relationship Id="rId8" Type="http://schemas.openxmlformats.org/officeDocument/2006/relationships/slideLayout" Target="../slideLayouts/slideLayout430.xml"/><Relationship Id="rId9" Type="http://schemas.openxmlformats.org/officeDocument/2006/relationships/slideLayout" Target="../slideLayouts/slideLayout431.xml"/><Relationship Id="rId10" Type="http://schemas.openxmlformats.org/officeDocument/2006/relationships/slideLayout" Target="../slideLayouts/slideLayout432.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5.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slideLayout" Target="../slideLayouts/slideLayout462.xml"/><Relationship Id="rId15" Type="http://schemas.openxmlformats.org/officeDocument/2006/relationships/theme" Target="../theme/theme36.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37.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3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39.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4.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theme" Target="../theme/theme40.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theme" Target="../theme/theme41.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536.xml"/><Relationship Id="rId12" Type="http://schemas.openxmlformats.org/officeDocument/2006/relationships/slideLayout" Target="../slideLayouts/slideLayout537.xml"/><Relationship Id="rId13" Type="http://schemas.openxmlformats.org/officeDocument/2006/relationships/theme" Target="../theme/theme42.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526.xml"/><Relationship Id="rId2" Type="http://schemas.openxmlformats.org/officeDocument/2006/relationships/slideLayout" Target="../slideLayouts/slideLayout527.xml"/><Relationship Id="rId3" Type="http://schemas.openxmlformats.org/officeDocument/2006/relationships/slideLayout" Target="../slideLayouts/slideLayout528.xml"/><Relationship Id="rId4" Type="http://schemas.openxmlformats.org/officeDocument/2006/relationships/slideLayout" Target="../slideLayouts/slideLayout529.xml"/><Relationship Id="rId5" Type="http://schemas.openxmlformats.org/officeDocument/2006/relationships/slideLayout" Target="../slideLayouts/slideLayout530.xml"/><Relationship Id="rId6" Type="http://schemas.openxmlformats.org/officeDocument/2006/relationships/slideLayout" Target="../slideLayouts/slideLayout531.xml"/><Relationship Id="rId7" Type="http://schemas.openxmlformats.org/officeDocument/2006/relationships/slideLayout" Target="../slideLayouts/slideLayout532.xml"/><Relationship Id="rId8" Type="http://schemas.openxmlformats.org/officeDocument/2006/relationships/slideLayout" Target="../slideLayouts/slideLayout533.xml"/><Relationship Id="rId9" Type="http://schemas.openxmlformats.org/officeDocument/2006/relationships/slideLayout" Target="../slideLayouts/slideLayout534.xml"/><Relationship Id="rId10" Type="http://schemas.openxmlformats.org/officeDocument/2006/relationships/slideLayout" Target="../slideLayouts/slideLayout53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54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538.xml"/><Relationship Id="rId2" Type="http://schemas.openxmlformats.org/officeDocument/2006/relationships/slideLayout" Target="../slideLayouts/slideLayout539.xml"/><Relationship Id="rId3" Type="http://schemas.openxmlformats.org/officeDocument/2006/relationships/slideLayout" Target="../slideLayouts/slideLayout540.xml"/><Relationship Id="rId4" Type="http://schemas.openxmlformats.org/officeDocument/2006/relationships/slideLayout" Target="../slideLayouts/slideLayout541.xml"/><Relationship Id="rId5" Type="http://schemas.openxmlformats.org/officeDocument/2006/relationships/slideLayout" Target="../slideLayouts/slideLayout542.xml"/><Relationship Id="rId6" Type="http://schemas.openxmlformats.org/officeDocument/2006/relationships/slideLayout" Target="../slideLayouts/slideLayout543.xml"/><Relationship Id="rId7" Type="http://schemas.openxmlformats.org/officeDocument/2006/relationships/slideLayout" Target="../slideLayouts/slideLayout544.xml"/><Relationship Id="rId8" Type="http://schemas.openxmlformats.org/officeDocument/2006/relationships/slideLayout" Target="../slideLayouts/slideLayout545.xml"/><Relationship Id="rId9" Type="http://schemas.openxmlformats.org/officeDocument/2006/relationships/slideLayout" Target="../slideLayouts/slideLayout546.xml"/><Relationship Id="rId10" Type="http://schemas.openxmlformats.org/officeDocument/2006/relationships/slideLayout" Target="../slideLayouts/slideLayout54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59.xml"/><Relationship Id="rId12" Type="http://schemas.openxmlformats.org/officeDocument/2006/relationships/slideLayout" Target="../slideLayouts/slideLayout560.xml"/><Relationship Id="rId13" Type="http://schemas.openxmlformats.org/officeDocument/2006/relationships/slideLayout" Target="../slideLayouts/slideLayout561.xml"/><Relationship Id="rId14" Type="http://schemas.openxmlformats.org/officeDocument/2006/relationships/theme" Target="../theme/theme44.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549.xml"/><Relationship Id="rId2" Type="http://schemas.openxmlformats.org/officeDocument/2006/relationships/slideLayout" Target="../slideLayouts/slideLayout550.xml"/><Relationship Id="rId3" Type="http://schemas.openxmlformats.org/officeDocument/2006/relationships/slideLayout" Target="../slideLayouts/slideLayout551.xml"/><Relationship Id="rId4" Type="http://schemas.openxmlformats.org/officeDocument/2006/relationships/slideLayout" Target="../slideLayouts/slideLayout552.xml"/><Relationship Id="rId5" Type="http://schemas.openxmlformats.org/officeDocument/2006/relationships/slideLayout" Target="../slideLayouts/slideLayout553.xml"/><Relationship Id="rId6" Type="http://schemas.openxmlformats.org/officeDocument/2006/relationships/slideLayout" Target="../slideLayouts/slideLayout554.xml"/><Relationship Id="rId7" Type="http://schemas.openxmlformats.org/officeDocument/2006/relationships/slideLayout" Target="../slideLayouts/slideLayout555.xml"/><Relationship Id="rId8" Type="http://schemas.openxmlformats.org/officeDocument/2006/relationships/slideLayout" Target="../slideLayouts/slideLayout556.xml"/><Relationship Id="rId9" Type="http://schemas.openxmlformats.org/officeDocument/2006/relationships/slideLayout" Target="../slideLayouts/slideLayout557.xml"/><Relationship Id="rId10" Type="http://schemas.openxmlformats.org/officeDocument/2006/relationships/slideLayout" Target="../slideLayouts/slideLayout55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slideLayout" Target="../slideLayouts/slideLayout573.xml"/><Relationship Id="rId13" Type="http://schemas.openxmlformats.org/officeDocument/2006/relationships/slideLayout" Target="../slideLayouts/slideLayout574.xml"/><Relationship Id="rId14" Type="http://schemas.openxmlformats.org/officeDocument/2006/relationships/theme" Target="../theme/theme45.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85.xml"/><Relationship Id="rId12" Type="http://schemas.openxmlformats.org/officeDocument/2006/relationships/slideLayout" Target="../slideLayouts/slideLayout586.xml"/><Relationship Id="rId13" Type="http://schemas.openxmlformats.org/officeDocument/2006/relationships/slideLayout" Target="../slideLayouts/slideLayout587.xml"/><Relationship Id="rId14" Type="http://schemas.openxmlformats.org/officeDocument/2006/relationships/theme" Target="../theme/theme46.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575.xml"/><Relationship Id="rId2" Type="http://schemas.openxmlformats.org/officeDocument/2006/relationships/slideLayout" Target="../slideLayouts/slideLayout576.xml"/><Relationship Id="rId3" Type="http://schemas.openxmlformats.org/officeDocument/2006/relationships/slideLayout" Target="../slideLayouts/slideLayout577.xml"/><Relationship Id="rId4" Type="http://schemas.openxmlformats.org/officeDocument/2006/relationships/slideLayout" Target="../slideLayouts/slideLayout578.xml"/><Relationship Id="rId5" Type="http://schemas.openxmlformats.org/officeDocument/2006/relationships/slideLayout" Target="../slideLayouts/slideLayout579.xml"/><Relationship Id="rId6" Type="http://schemas.openxmlformats.org/officeDocument/2006/relationships/slideLayout" Target="../slideLayouts/slideLayout580.xml"/><Relationship Id="rId7" Type="http://schemas.openxmlformats.org/officeDocument/2006/relationships/slideLayout" Target="../slideLayouts/slideLayout581.xml"/><Relationship Id="rId8" Type="http://schemas.openxmlformats.org/officeDocument/2006/relationships/slideLayout" Target="../slideLayouts/slideLayout582.xml"/><Relationship Id="rId9" Type="http://schemas.openxmlformats.org/officeDocument/2006/relationships/slideLayout" Target="../slideLayouts/slideLayout583.xml"/><Relationship Id="rId10" Type="http://schemas.openxmlformats.org/officeDocument/2006/relationships/slideLayout" Target="../slideLayouts/slideLayout584.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98.xml"/><Relationship Id="rId12" Type="http://schemas.openxmlformats.org/officeDocument/2006/relationships/slideLayout" Target="../slideLayouts/slideLayout599.xml"/><Relationship Id="rId13" Type="http://schemas.openxmlformats.org/officeDocument/2006/relationships/slideLayout" Target="../slideLayouts/slideLayout600.xml"/><Relationship Id="rId14" Type="http://schemas.openxmlformats.org/officeDocument/2006/relationships/slideLayout" Target="../slideLayouts/slideLayout601.xml"/><Relationship Id="rId15" Type="http://schemas.openxmlformats.org/officeDocument/2006/relationships/theme" Target="../theme/theme47.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588.xml"/><Relationship Id="rId2" Type="http://schemas.openxmlformats.org/officeDocument/2006/relationships/slideLayout" Target="../slideLayouts/slideLayout589.xml"/><Relationship Id="rId3" Type="http://schemas.openxmlformats.org/officeDocument/2006/relationships/slideLayout" Target="../slideLayouts/slideLayout590.xml"/><Relationship Id="rId4" Type="http://schemas.openxmlformats.org/officeDocument/2006/relationships/slideLayout" Target="../slideLayouts/slideLayout591.xml"/><Relationship Id="rId5" Type="http://schemas.openxmlformats.org/officeDocument/2006/relationships/slideLayout" Target="../slideLayouts/slideLayout592.xml"/><Relationship Id="rId6" Type="http://schemas.openxmlformats.org/officeDocument/2006/relationships/slideLayout" Target="../slideLayouts/slideLayout593.xml"/><Relationship Id="rId7" Type="http://schemas.openxmlformats.org/officeDocument/2006/relationships/slideLayout" Target="../slideLayouts/slideLayout594.xml"/><Relationship Id="rId8" Type="http://schemas.openxmlformats.org/officeDocument/2006/relationships/slideLayout" Target="../slideLayouts/slideLayout595.xml"/><Relationship Id="rId9" Type="http://schemas.openxmlformats.org/officeDocument/2006/relationships/slideLayout" Target="../slideLayouts/slideLayout596.xml"/><Relationship Id="rId10" Type="http://schemas.openxmlformats.org/officeDocument/2006/relationships/slideLayout" Target="../slideLayouts/slideLayout597.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612.xml"/><Relationship Id="rId12" Type="http://schemas.openxmlformats.org/officeDocument/2006/relationships/slideLayout" Target="../slideLayouts/slideLayout613.xml"/><Relationship Id="rId13" Type="http://schemas.openxmlformats.org/officeDocument/2006/relationships/slideLayout" Target="../slideLayouts/slideLayout614.xml"/><Relationship Id="rId14" Type="http://schemas.openxmlformats.org/officeDocument/2006/relationships/theme" Target="../theme/theme4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602.xml"/><Relationship Id="rId2" Type="http://schemas.openxmlformats.org/officeDocument/2006/relationships/slideLayout" Target="../slideLayouts/slideLayout603.xml"/><Relationship Id="rId3" Type="http://schemas.openxmlformats.org/officeDocument/2006/relationships/slideLayout" Target="../slideLayouts/slideLayout604.xml"/><Relationship Id="rId4" Type="http://schemas.openxmlformats.org/officeDocument/2006/relationships/slideLayout" Target="../slideLayouts/slideLayout605.xml"/><Relationship Id="rId5" Type="http://schemas.openxmlformats.org/officeDocument/2006/relationships/slideLayout" Target="../slideLayouts/slideLayout606.xml"/><Relationship Id="rId6" Type="http://schemas.openxmlformats.org/officeDocument/2006/relationships/slideLayout" Target="../slideLayouts/slideLayout607.xml"/><Relationship Id="rId7" Type="http://schemas.openxmlformats.org/officeDocument/2006/relationships/slideLayout" Target="../slideLayouts/slideLayout608.xml"/><Relationship Id="rId8" Type="http://schemas.openxmlformats.org/officeDocument/2006/relationships/slideLayout" Target="../slideLayouts/slideLayout609.xml"/><Relationship Id="rId9" Type="http://schemas.openxmlformats.org/officeDocument/2006/relationships/slideLayout" Target="../slideLayouts/slideLayout610.xml"/><Relationship Id="rId10" Type="http://schemas.openxmlformats.org/officeDocument/2006/relationships/slideLayout" Target="../slideLayouts/slideLayout611.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625.xml"/><Relationship Id="rId12" Type="http://schemas.openxmlformats.org/officeDocument/2006/relationships/slideLayout" Target="../slideLayouts/slideLayout626.xml"/><Relationship Id="rId13" Type="http://schemas.openxmlformats.org/officeDocument/2006/relationships/slideLayout" Target="../slideLayouts/slideLayout627.xml"/><Relationship Id="rId14" Type="http://schemas.openxmlformats.org/officeDocument/2006/relationships/theme" Target="../theme/theme49.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615.xml"/><Relationship Id="rId2" Type="http://schemas.openxmlformats.org/officeDocument/2006/relationships/slideLayout" Target="../slideLayouts/slideLayout616.xml"/><Relationship Id="rId3" Type="http://schemas.openxmlformats.org/officeDocument/2006/relationships/slideLayout" Target="../slideLayouts/slideLayout617.xml"/><Relationship Id="rId4" Type="http://schemas.openxmlformats.org/officeDocument/2006/relationships/slideLayout" Target="../slideLayouts/slideLayout618.xml"/><Relationship Id="rId5" Type="http://schemas.openxmlformats.org/officeDocument/2006/relationships/slideLayout" Target="../slideLayouts/slideLayout619.xml"/><Relationship Id="rId6" Type="http://schemas.openxmlformats.org/officeDocument/2006/relationships/slideLayout" Target="../slideLayouts/slideLayout620.xml"/><Relationship Id="rId7" Type="http://schemas.openxmlformats.org/officeDocument/2006/relationships/slideLayout" Target="../slideLayouts/slideLayout621.xml"/><Relationship Id="rId8" Type="http://schemas.openxmlformats.org/officeDocument/2006/relationships/slideLayout" Target="../slideLayouts/slideLayout622.xml"/><Relationship Id="rId9" Type="http://schemas.openxmlformats.org/officeDocument/2006/relationships/slideLayout" Target="../slideLayouts/slideLayout623.xml"/><Relationship Id="rId10" Type="http://schemas.openxmlformats.org/officeDocument/2006/relationships/slideLayout" Target="../slideLayouts/slideLayout62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5.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638.xml"/><Relationship Id="rId12" Type="http://schemas.openxmlformats.org/officeDocument/2006/relationships/slideLayout" Target="../slideLayouts/slideLayout639.xml"/><Relationship Id="rId13" Type="http://schemas.openxmlformats.org/officeDocument/2006/relationships/slideLayout" Target="../slideLayouts/slideLayout640.xml"/><Relationship Id="rId14" Type="http://schemas.openxmlformats.org/officeDocument/2006/relationships/theme" Target="../theme/theme50.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628.xml"/><Relationship Id="rId2" Type="http://schemas.openxmlformats.org/officeDocument/2006/relationships/slideLayout" Target="../slideLayouts/slideLayout629.xml"/><Relationship Id="rId3" Type="http://schemas.openxmlformats.org/officeDocument/2006/relationships/slideLayout" Target="../slideLayouts/slideLayout630.xml"/><Relationship Id="rId4" Type="http://schemas.openxmlformats.org/officeDocument/2006/relationships/slideLayout" Target="../slideLayouts/slideLayout631.xml"/><Relationship Id="rId5" Type="http://schemas.openxmlformats.org/officeDocument/2006/relationships/slideLayout" Target="../slideLayouts/slideLayout632.xml"/><Relationship Id="rId6" Type="http://schemas.openxmlformats.org/officeDocument/2006/relationships/slideLayout" Target="../slideLayouts/slideLayout633.xml"/><Relationship Id="rId7" Type="http://schemas.openxmlformats.org/officeDocument/2006/relationships/slideLayout" Target="../slideLayouts/slideLayout634.xml"/><Relationship Id="rId8" Type="http://schemas.openxmlformats.org/officeDocument/2006/relationships/slideLayout" Target="../slideLayouts/slideLayout635.xml"/><Relationship Id="rId9" Type="http://schemas.openxmlformats.org/officeDocument/2006/relationships/slideLayout" Target="../slideLayouts/slideLayout636.xml"/><Relationship Id="rId10" Type="http://schemas.openxmlformats.org/officeDocument/2006/relationships/slideLayout" Target="../slideLayouts/slideLayout63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slideLayout" Target="../slideLayouts/slideLayout652.xml"/><Relationship Id="rId13" Type="http://schemas.openxmlformats.org/officeDocument/2006/relationships/theme" Target="../theme/theme51.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63.xml"/><Relationship Id="rId12" Type="http://schemas.openxmlformats.org/officeDocument/2006/relationships/slideLayout" Target="../slideLayouts/slideLayout664.xml"/><Relationship Id="rId13" Type="http://schemas.openxmlformats.org/officeDocument/2006/relationships/theme" Target="../theme/theme52.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653.xml"/><Relationship Id="rId2" Type="http://schemas.openxmlformats.org/officeDocument/2006/relationships/slideLayout" Target="../slideLayouts/slideLayout654.xml"/><Relationship Id="rId3" Type="http://schemas.openxmlformats.org/officeDocument/2006/relationships/slideLayout" Target="../slideLayouts/slideLayout655.xml"/><Relationship Id="rId4" Type="http://schemas.openxmlformats.org/officeDocument/2006/relationships/slideLayout" Target="../slideLayouts/slideLayout656.xml"/><Relationship Id="rId5" Type="http://schemas.openxmlformats.org/officeDocument/2006/relationships/slideLayout" Target="../slideLayouts/slideLayout657.xml"/><Relationship Id="rId6" Type="http://schemas.openxmlformats.org/officeDocument/2006/relationships/slideLayout" Target="../slideLayouts/slideLayout658.xml"/><Relationship Id="rId7" Type="http://schemas.openxmlformats.org/officeDocument/2006/relationships/slideLayout" Target="../slideLayouts/slideLayout659.xml"/><Relationship Id="rId8" Type="http://schemas.openxmlformats.org/officeDocument/2006/relationships/slideLayout" Target="../slideLayouts/slideLayout660.xml"/><Relationship Id="rId9" Type="http://schemas.openxmlformats.org/officeDocument/2006/relationships/slideLayout" Target="../slideLayouts/slideLayout661.xml"/><Relationship Id="rId10" Type="http://schemas.openxmlformats.org/officeDocument/2006/relationships/slideLayout" Target="../slideLayouts/slideLayout662.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75.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665.xml"/><Relationship Id="rId2" Type="http://schemas.openxmlformats.org/officeDocument/2006/relationships/slideLayout" Target="../slideLayouts/slideLayout666.xml"/><Relationship Id="rId3" Type="http://schemas.openxmlformats.org/officeDocument/2006/relationships/slideLayout" Target="../slideLayouts/slideLayout667.xml"/><Relationship Id="rId4" Type="http://schemas.openxmlformats.org/officeDocument/2006/relationships/slideLayout" Target="../slideLayouts/slideLayout668.xml"/><Relationship Id="rId5" Type="http://schemas.openxmlformats.org/officeDocument/2006/relationships/slideLayout" Target="../slideLayouts/slideLayout669.xml"/><Relationship Id="rId6" Type="http://schemas.openxmlformats.org/officeDocument/2006/relationships/slideLayout" Target="../slideLayouts/slideLayout670.xml"/><Relationship Id="rId7" Type="http://schemas.openxmlformats.org/officeDocument/2006/relationships/slideLayout" Target="../slideLayouts/slideLayout671.xml"/><Relationship Id="rId8" Type="http://schemas.openxmlformats.org/officeDocument/2006/relationships/slideLayout" Target="../slideLayouts/slideLayout672.xml"/><Relationship Id="rId9" Type="http://schemas.openxmlformats.org/officeDocument/2006/relationships/slideLayout" Target="../slideLayouts/slideLayout673.xml"/><Relationship Id="rId10" Type="http://schemas.openxmlformats.org/officeDocument/2006/relationships/slideLayout" Target="../slideLayouts/slideLayout674.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86.xml"/><Relationship Id="rId12" Type="http://schemas.openxmlformats.org/officeDocument/2006/relationships/slideLayout" Target="../slideLayouts/slideLayout687.xml"/><Relationship Id="rId13" Type="http://schemas.openxmlformats.org/officeDocument/2006/relationships/slideLayout" Target="../slideLayouts/slideLayout688.xml"/><Relationship Id="rId14" Type="http://schemas.openxmlformats.org/officeDocument/2006/relationships/theme" Target="../theme/theme54.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676.xml"/><Relationship Id="rId2" Type="http://schemas.openxmlformats.org/officeDocument/2006/relationships/slideLayout" Target="../slideLayouts/slideLayout677.xml"/><Relationship Id="rId3" Type="http://schemas.openxmlformats.org/officeDocument/2006/relationships/slideLayout" Target="../slideLayouts/slideLayout678.xml"/><Relationship Id="rId4" Type="http://schemas.openxmlformats.org/officeDocument/2006/relationships/slideLayout" Target="../slideLayouts/slideLayout679.xml"/><Relationship Id="rId5" Type="http://schemas.openxmlformats.org/officeDocument/2006/relationships/slideLayout" Target="../slideLayouts/slideLayout680.xml"/><Relationship Id="rId6" Type="http://schemas.openxmlformats.org/officeDocument/2006/relationships/slideLayout" Target="../slideLayouts/slideLayout681.xml"/><Relationship Id="rId7" Type="http://schemas.openxmlformats.org/officeDocument/2006/relationships/slideLayout" Target="../slideLayouts/slideLayout682.xml"/><Relationship Id="rId8" Type="http://schemas.openxmlformats.org/officeDocument/2006/relationships/slideLayout" Target="../slideLayouts/slideLayout683.xml"/><Relationship Id="rId9" Type="http://schemas.openxmlformats.org/officeDocument/2006/relationships/slideLayout" Target="../slideLayouts/slideLayout684.xml"/><Relationship Id="rId10" Type="http://schemas.openxmlformats.org/officeDocument/2006/relationships/slideLayout" Target="../slideLayouts/slideLayout685.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slideLayout" Target="../slideLayouts/slideLayout700.xml"/><Relationship Id="rId13" Type="http://schemas.openxmlformats.org/officeDocument/2006/relationships/slideLayout" Target="../slideLayouts/slideLayout701.xml"/><Relationship Id="rId14" Type="http://schemas.openxmlformats.org/officeDocument/2006/relationships/theme" Target="../theme/theme55.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712.xml"/><Relationship Id="rId12" Type="http://schemas.openxmlformats.org/officeDocument/2006/relationships/slideLayout" Target="../slideLayouts/slideLayout713.xml"/><Relationship Id="rId13" Type="http://schemas.openxmlformats.org/officeDocument/2006/relationships/slideLayout" Target="../slideLayouts/slideLayout714.xml"/><Relationship Id="rId14" Type="http://schemas.openxmlformats.org/officeDocument/2006/relationships/theme" Target="../theme/theme56.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02.xml"/><Relationship Id="rId2" Type="http://schemas.openxmlformats.org/officeDocument/2006/relationships/slideLayout" Target="../slideLayouts/slideLayout703.xml"/><Relationship Id="rId3" Type="http://schemas.openxmlformats.org/officeDocument/2006/relationships/slideLayout" Target="../slideLayouts/slideLayout704.xml"/><Relationship Id="rId4" Type="http://schemas.openxmlformats.org/officeDocument/2006/relationships/slideLayout" Target="../slideLayouts/slideLayout705.xml"/><Relationship Id="rId5" Type="http://schemas.openxmlformats.org/officeDocument/2006/relationships/slideLayout" Target="../slideLayouts/slideLayout706.xml"/><Relationship Id="rId6" Type="http://schemas.openxmlformats.org/officeDocument/2006/relationships/slideLayout" Target="../slideLayouts/slideLayout707.xml"/><Relationship Id="rId7" Type="http://schemas.openxmlformats.org/officeDocument/2006/relationships/slideLayout" Target="../slideLayouts/slideLayout708.xml"/><Relationship Id="rId8" Type="http://schemas.openxmlformats.org/officeDocument/2006/relationships/slideLayout" Target="../slideLayouts/slideLayout709.xml"/><Relationship Id="rId9" Type="http://schemas.openxmlformats.org/officeDocument/2006/relationships/slideLayout" Target="../slideLayouts/slideLayout710.xml"/><Relationship Id="rId10" Type="http://schemas.openxmlformats.org/officeDocument/2006/relationships/slideLayout" Target="../slideLayouts/slideLayout711.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slideLayout" Target="../slideLayouts/slideLayout726.xml"/><Relationship Id="rId13" Type="http://schemas.openxmlformats.org/officeDocument/2006/relationships/slideLayout" Target="../slideLayouts/slideLayout727.xml"/><Relationship Id="rId14" Type="http://schemas.openxmlformats.org/officeDocument/2006/relationships/slideLayout" Target="../slideLayouts/slideLayout728.xml"/><Relationship Id="rId15" Type="http://schemas.openxmlformats.org/officeDocument/2006/relationships/theme" Target="../theme/theme57.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739.xml"/><Relationship Id="rId12" Type="http://schemas.openxmlformats.org/officeDocument/2006/relationships/slideLayout" Target="../slideLayouts/slideLayout740.xml"/><Relationship Id="rId13" Type="http://schemas.openxmlformats.org/officeDocument/2006/relationships/slideLayout" Target="../slideLayouts/slideLayout741.xml"/><Relationship Id="rId14" Type="http://schemas.openxmlformats.org/officeDocument/2006/relationships/theme" Target="../theme/theme5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29.xml"/><Relationship Id="rId2" Type="http://schemas.openxmlformats.org/officeDocument/2006/relationships/slideLayout" Target="../slideLayouts/slideLayout730.xml"/><Relationship Id="rId3" Type="http://schemas.openxmlformats.org/officeDocument/2006/relationships/slideLayout" Target="../slideLayouts/slideLayout731.xml"/><Relationship Id="rId4" Type="http://schemas.openxmlformats.org/officeDocument/2006/relationships/slideLayout" Target="../slideLayouts/slideLayout732.xml"/><Relationship Id="rId5" Type="http://schemas.openxmlformats.org/officeDocument/2006/relationships/slideLayout" Target="../slideLayouts/slideLayout733.xml"/><Relationship Id="rId6" Type="http://schemas.openxmlformats.org/officeDocument/2006/relationships/slideLayout" Target="../slideLayouts/slideLayout734.xml"/><Relationship Id="rId7" Type="http://schemas.openxmlformats.org/officeDocument/2006/relationships/slideLayout" Target="../slideLayouts/slideLayout735.xml"/><Relationship Id="rId8" Type="http://schemas.openxmlformats.org/officeDocument/2006/relationships/slideLayout" Target="../slideLayouts/slideLayout736.xml"/><Relationship Id="rId9" Type="http://schemas.openxmlformats.org/officeDocument/2006/relationships/slideLayout" Target="../slideLayouts/slideLayout737.xml"/><Relationship Id="rId10" Type="http://schemas.openxmlformats.org/officeDocument/2006/relationships/slideLayout" Target="../slideLayouts/slideLayout738.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52.xml"/><Relationship Id="rId12" Type="http://schemas.openxmlformats.org/officeDocument/2006/relationships/slideLayout" Target="../slideLayouts/slideLayout753.xml"/><Relationship Id="rId13" Type="http://schemas.openxmlformats.org/officeDocument/2006/relationships/slideLayout" Target="../slideLayouts/slideLayout754.xml"/><Relationship Id="rId14" Type="http://schemas.openxmlformats.org/officeDocument/2006/relationships/theme" Target="../theme/theme59.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42.xml"/><Relationship Id="rId2" Type="http://schemas.openxmlformats.org/officeDocument/2006/relationships/slideLayout" Target="../slideLayouts/slideLayout743.xml"/><Relationship Id="rId3" Type="http://schemas.openxmlformats.org/officeDocument/2006/relationships/slideLayout" Target="../slideLayouts/slideLayout744.xml"/><Relationship Id="rId4" Type="http://schemas.openxmlformats.org/officeDocument/2006/relationships/slideLayout" Target="../slideLayouts/slideLayout745.xml"/><Relationship Id="rId5" Type="http://schemas.openxmlformats.org/officeDocument/2006/relationships/slideLayout" Target="../slideLayouts/slideLayout746.xml"/><Relationship Id="rId6" Type="http://schemas.openxmlformats.org/officeDocument/2006/relationships/slideLayout" Target="../slideLayouts/slideLayout747.xml"/><Relationship Id="rId7" Type="http://schemas.openxmlformats.org/officeDocument/2006/relationships/slideLayout" Target="../slideLayouts/slideLayout748.xml"/><Relationship Id="rId8" Type="http://schemas.openxmlformats.org/officeDocument/2006/relationships/slideLayout" Target="../slideLayouts/slideLayout749.xml"/><Relationship Id="rId9" Type="http://schemas.openxmlformats.org/officeDocument/2006/relationships/slideLayout" Target="../slideLayouts/slideLayout750.xml"/><Relationship Id="rId10" Type="http://schemas.openxmlformats.org/officeDocument/2006/relationships/slideLayout" Target="../slideLayouts/slideLayout7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theme" Target="../theme/theme6.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65.xml"/><Relationship Id="rId12" Type="http://schemas.openxmlformats.org/officeDocument/2006/relationships/slideLayout" Target="../slideLayouts/slideLayout766.xml"/><Relationship Id="rId13" Type="http://schemas.openxmlformats.org/officeDocument/2006/relationships/slideLayout" Target="../slideLayouts/slideLayout767.xml"/><Relationship Id="rId14" Type="http://schemas.openxmlformats.org/officeDocument/2006/relationships/theme" Target="../theme/theme60.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55.xml"/><Relationship Id="rId2" Type="http://schemas.openxmlformats.org/officeDocument/2006/relationships/slideLayout" Target="../slideLayouts/slideLayout756.xml"/><Relationship Id="rId3" Type="http://schemas.openxmlformats.org/officeDocument/2006/relationships/slideLayout" Target="../slideLayouts/slideLayout757.xml"/><Relationship Id="rId4" Type="http://schemas.openxmlformats.org/officeDocument/2006/relationships/slideLayout" Target="../slideLayouts/slideLayout758.xml"/><Relationship Id="rId5" Type="http://schemas.openxmlformats.org/officeDocument/2006/relationships/slideLayout" Target="../slideLayouts/slideLayout759.xml"/><Relationship Id="rId6" Type="http://schemas.openxmlformats.org/officeDocument/2006/relationships/slideLayout" Target="../slideLayouts/slideLayout760.xml"/><Relationship Id="rId7" Type="http://schemas.openxmlformats.org/officeDocument/2006/relationships/slideLayout" Target="../slideLayouts/slideLayout761.xml"/><Relationship Id="rId8" Type="http://schemas.openxmlformats.org/officeDocument/2006/relationships/slideLayout" Target="../slideLayouts/slideLayout762.xml"/><Relationship Id="rId9" Type="http://schemas.openxmlformats.org/officeDocument/2006/relationships/slideLayout" Target="../slideLayouts/slideLayout763.xml"/><Relationship Id="rId10" Type="http://schemas.openxmlformats.org/officeDocument/2006/relationships/slideLayout" Target="../slideLayouts/slideLayout76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78.xml"/><Relationship Id="rId12" Type="http://schemas.openxmlformats.org/officeDocument/2006/relationships/slideLayout" Target="../slideLayouts/slideLayout779.xml"/><Relationship Id="rId13" Type="http://schemas.openxmlformats.org/officeDocument/2006/relationships/slideLayout" Target="../slideLayouts/slideLayout780.xml"/><Relationship Id="rId14" Type="http://schemas.openxmlformats.org/officeDocument/2006/relationships/theme" Target="../theme/theme61.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68.xml"/><Relationship Id="rId2" Type="http://schemas.openxmlformats.org/officeDocument/2006/relationships/slideLayout" Target="../slideLayouts/slideLayout769.xml"/><Relationship Id="rId3" Type="http://schemas.openxmlformats.org/officeDocument/2006/relationships/slideLayout" Target="../slideLayouts/slideLayout770.xml"/><Relationship Id="rId4" Type="http://schemas.openxmlformats.org/officeDocument/2006/relationships/slideLayout" Target="../slideLayouts/slideLayout771.xml"/><Relationship Id="rId5" Type="http://schemas.openxmlformats.org/officeDocument/2006/relationships/slideLayout" Target="../slideLayouts/slideLayout772.xml"/><Relationship Id="rId6" Type="http://schemas.openxmlformats.org/officeDocument/2006/relationships/slideLayout" Target="../slideLayouts/slideLayout773.xml"/><Relationship Id="rId7" Type="http://schemas.openxmlformats.org/officeDocument/2006/relationships/slideLayout" Target="../slideLayouts/slideLayout774.xml"/><Relationship Id="rId8" Type="http://schemas.openxmlformats.org/officeDocument/2006/relationships/slideLayout" Target="../slideLayouts/slideLayout775.xml"/><Relationship Id="rId9" Type="http://schemas.openxmlformats.org/officeDocument/2006/relationships/slideLayout" Target="../slideLayouts/slideLayout776.xml"/><Relationship Id="rId10" Type="http://schemas.openxmlformats.org/officeDocument/2006/relationships/slideLayout" Target="../slideLayouts/slideLayout777.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91.xml"/><Relationship Id="rId12" Type="http://schemas.openxmlformats.org/officeDocument/2006/relationships/slideLayout" Target="../slideLayouts/slideLayout792.xml"/><Relationship Id="rId13" Type="http://schemas.openxmlformats.org/officeDocument/2006/relationships/slideLayout" Target="../slideLayouts/slideLayout793.xml"/><Relationship Id="rId14" Type="http://schemas.openxmlformats.org/officeDocument/2006/relationships/theme" Target="../theme/theme62.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81.xml"/><Relationship Id="rId2" Type="http://schemas.openxmlformats.org/officeDocument/2006/relationships/slideLayout" Target="../slideLayouts/slideLayout782.xml"/><Relationship Id="rId3" Type="http://schemas.openxmlformats.org/officeDocument/2006/relationships/slideLayout" Target="../slideLayouts/slideLayout783.xml"/><Relationship Id="rId4" Type="http://schemas.openxmlformats.org/officeDocument/2006/relationships/slideLayout" Target="../slideLayouts/slideLayout784.xml"/><Relationship Id="rId5" Type="http://schemas.openxmlformats.org/officeDocument/2006/relationships/slideLayout" Target="../slideLayouts/slideLayout785.xml"/><Relationship Id="rId6" Type="http://schemas.openxmlformats.org/officeDocument/2006/relationships/slideLayout" Target="../slideLayouts/slideLayout786.xml"/><Relationship Id="rId7" Type="http://schemas.openxmlformats.org/officeDocument/2006/relationships/slideLayout" Target="../slideLayouts/slideLayout787.xml"/><Relationship Id="rId8" Type="http://schemas.openxmlformats.org/officeDocument/2006/relationships/slideLayout" Target="../slideLayouts/slideLayout788.xml"/><Relationship Id="rId9" Type="http://schemas.openxmlformats.org/officeDocument/2006/relationships/slideLayout" Target="../slideLayouts/slideLayout789.xml"/><Relationship Id="rId10" Type="http://schemas.openxmlformats.org/officeDocument/2006/relationships/slideLayout" Target="../slideLayouts/slideLayout790.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804.xml"/><Relationship Id="rId12" Type="http://schemas.openxmlformats.org/officeDocument/2006/relationships/slideLayout" Target="../slideLayouts/slideLayout805.xml"/><Relationship Id="rId13" Type="http://schemas.openxmlformats.org/officeDocument/2006/relationships/theme" Target="../theme/theme63.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794.xml"/><Relationship Id="rId2" Type="http://schemas.openxmlformats.org/officeDocument/2006/relationships/slideLayout" Target="../slideLayouts/slideLayout795.xml"/><Relationship Id="rId3" Type="http://schemas.openxmlformats.org/officeDocument/2006/relationships/slideLayout" Target="../slideLayouts/slideLayout796.xml"/><Relationship Id="rId4" Type="http://schemas.openxmlformats.org/officeDocument/2006/relationships/slideLayout" Target="../slideLayouts/slideLayout797.xml"/><Relationship Id="rId5" Type="http://schemas.openxmlformats.org/officeDocument/2006/relationships/slideLayout" Target="../slideLayouts/slideLayout798.xml"/><Relationship Id="rId6" Type="http://schemas.openxmlformats.org/officeDocument/2006/relationships/slideLayout" Target="../slideLayouts/slideLayout799.xml"/><Relationship Id="rId7" Type="http://schemas.openxmlformats.org/officeDocument/2006/relationships/slideLayout" Target="../slideLayouts/slideLayout800.xml"/><Relationship Id="rId8" Type="http://schemas.openxmlformats.org/officeDocument/2006/relationships/slideLayout" Target="../slideLayouts/slideLayout801.xml"/><Relationship Id="rId9" Type="http://schemas.openxmlformats.org/officeDocument/2006/relationships/slideLayout" Target="../slideLayouts/slideLayout802.xml"/><Relationship Id="rId10" Type="http://schemas.openxmlformats.org/officeDocument/2006/relationships/slideLayout" Target="../slideLayouts/slideLayout803.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816.xml"/><Relationship Id="rId12" Type="http://schemas.openxmlformats.org/officeDocument/2006/relationships/slideLayout" Target="../slideLayouts/slideLayout817.xml"/><Relationship Id="rId13" Type="http://schemas.openxmlformats.org/officeDocument/2006/relationships/theme" Target="../theme/theme64.xml"/><Relationship Id="rId14" Type="http://schemas.openxmlformats.org/officeDocument/2006/relationships/image" Target="../media/image1.png"/><Relationship Id="rId15" Type="http://schemas.openxmlformats.org/officeDocument/2006/relationships/image" Target="../media/image4.png"/><Relationship Id="rId1" Type="http://schemas.openxmlformats.org/officeDocument/2006/relationships/slideLayout" Target="../slideLayouts/slideLayout806.xml"/><Relationship Id="rId2" Type="http://schemas.openxmlformats.org/officeDocument/2006/relationships/slideLayout" Target="../slideLayouts/slideLayout807.xml"/><Relationship Id="rId3" Type="http://schemas.openxmlformats.org/officeDocument/2006/relationships/slideLayout" Target="../slideLayouts/slideLayout808.xml"/><Relationship Id="rId4" Type="http://schemas.openxmlformats.org/officeDocument/2006/relationships/slideLayout" Target="../slideLayouts/slideLayout809.xml"/><Relationship Id="rId5" Type="http://schemas.openxmlformats.org/officeDocument/2006/relationships/slideLayout" Target="../slideLayouts/slideLayout810.xml"/><Relationship Id="rId6" Type="http://schemas.openxmlformats.org/officeDocument/2006/relationships/slideLayout" Target="../slideLayouts/slideLayout811.xml"/><Relationship Id="rId7" Type="http://schemas.openxmlformats.org/officeDocument/2006/relationships/slideLayout" Target="../slideLayouts/slideLayout812.xml"/><Relationship Id="rId8" Type="http://schemas.openxmlformats.org/officeDocument/2006/relationships/slideLayout" Target="../slideLayouts/slideLayout813.xml"/><Relationship Id="rId9" Type="http://schemas.openxmlformats.org/officeDocument/2006/relationships/slideLayout" Target="../slideLayouts/slideLayout814.xml"/><Relationship Id="rId10" Type="http://schemas.openxmlformats.org/officeDocument/2006/relationships/slideLayout" Target="../slideLayouts/slideLayout815.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828.xml"/><Relationship Id="rId12" Type="http://schemas.openxmlformats.org/officeDocument/2006/relationships/theme" Target="../theme/theme65.xml"/><Relationship Id="rId13" Type="http://schemas.openxmlformats.org/officeDocument/2006/relationships/image" Target="../media/image1.png"/><Relationship Id="rId1" Type="http://schemas.openxmlformats.org/officeDocument/2006/relationships/slideLayout" Target="../slideLayouts/slideLayout818.xml"/><Relationship Id="rId2" Type="http://schemas.openxmlformats.org/officeDocument/2006/relationships/slideLayout" Target="../slideLayouts/slideLayout819.xml"/><Relationship Id="rId3" Type="http://schemas.openxmlformats.org/officeDocument/2006/relationships/slideLayout" Target="../slideLayouts/slideLayout820.xml"/><Relationship Id="rId4" Type="http://schemas.openxmlformats.org/officeDocument/2006/relationships/slideLayout" Target="../slideLayouts/slideLayout821.xml"/><Relationship Id="rId5" Type="http://schemas.openxmlformats.org/officeDocument/2006/relationships/slideLayout" Target="../slideLayouts/slideLayout822.xml"/><Relationship Id="rId6" Type="http://schemas.openxmlformats.org/officeDocument/2006/relationships/slideLayout" Target="../slideLayouts/slideLayout823.xml"/><Relationship Id="rId7" Type="http://schemas.openxmlformats.org/officeDocument/2006/relationships/slideLayout" Target="../slideLayouts/slideLayout824.xml"/><Relationship Id="rId8" Type="http://schemas.openxmlformats.org/officeDocument/2006/relationships/slideLayout" Target="../slideLayouts/slideLayout825.xml"/><Relationship Id="rId9" Type="http://schemas.openxmlformats.org/officeDocument/2006/relationships/slideLayout" Target="../slideLayouts/slideLayout826.xml"/><Relationship Id="rId10" Type="http://schemas.openxmlformats.org/officeDocument/2006/relationships/slideLayout" Target="../slideLayouts/slideLayout827.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839.xml"/><Relationship Id="rId12" Type="http://schemas.openxmlformats.org/officeDocument/2006/relationships/slideLayout" Target="../slideLayouts/slideLayout840.xml"/><Relationship Id="rId13" Type="http://schemas.openxmlformats.org/officeDocument/2006/relationships/slideLayout" Target="../slideLayouts/slideLayout841.xml"/><Relationship Id="rId14" Type="http://schemas.openxmlformats.org/officeDocument/2006/relationships/theme" Target="../theme/theme66.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829.xml"/><Relationship Id="rId2" Type="http://schemas.openxmlformats.org/officeDocument/2006/relationships/slideLayout" Target="../slideLayouts/slideLayout830.xml"/><Relationship Id="rId3" Type="http://schemas.openxmlformats.org/officeDocument/2006/relationships/slideLayout" Target="../slideLayouts/slideLayout831.xml"/><Relationship Id="rId4" Type="http://schemas.openxmlformats.org/officeDocument/2006/relationships/slideLayout" Target="../slideLayouts/slideLayout832.xml"/><Relationship Id="rId5" Type="http://schemas.openxmlformats.org/officeDocument/2006/relationships/slideLayout" Target="../slideLayouts/slideLayout833.xml"/><Relationship Id="rId6" Type="http://schemas.openxmlformats.org/officeDocument/2006/relationships/slideLayout" Target="../slideLayouts/slideLayout834.xml"/><Relationship Id="rId7" Type="http://schemas.openxmlformats.org/officeDocument/2006/relationships/slideLayout" Target="../slideLayouts/slideLayout835.xml"/><Relationship Id="rId8" Type="http://schemas.openxmlformats.org/officeDocument/2006/relationships/slideLayout" Target="../slideLayouts/slideLayout836.xml"/><Relationship Id="rId9" Type="http://schemas.openxmlformats.org/officeDocument/2006/relationships/slideLayout" Target="../slideLayouts/slideLayout837.xml"/><Relationship Id="rId10" Type="http://schemas.openxmlformats.org/officeDocument/2006/relationships/slideLayout" Target="../slideLayouts/slideLayout838.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52.xml"/><Relationship Id="rId12" Type="http://schemas.openxmlformats.org/officeDocument/2006/relationships/slideLayout" Target="../slideLayouts/slideLayout853.xml"/><Relationship Id="rId13" Type="http://schemas.openxmlformats.org/officeDocument/2006/relationships/slideLayout" Target="../slideLayouts/slideLayout854.xml"/><Relationship Id="rId14" Type="http://schemas.openxmlformats.org/officeDocument/2006/relationships/theme" Target="../theme/theme67.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842.xml"/><Relationship Id="rId2" Type="http://schemas.openxmlformats.org/officeDocument/2006/relationships/slideLayout" Target="../slideLayouts/slideLayout843.xml"/><Relationship Id="rId3" Type="http://schemas.openxmlformats.org/officeDocument/2006/relationships/slideLayout" Target="../slideLayouts/slideLayout844.xml"/><Relationship Id="rId4" Type="http://schemas.openxmlformats.org/officeDocument/2006/relationships/slideLayout" Target="../slideLayouts/slideLayout845.xml"/><Relationship Id="rId5" Type="http://schemas.openxmlformats.org/officeDocument/2006/relationships/slideLayout" Target="../slideLayouts/slideLayout846.xml"/><Relationship Id="rId6" Type="http://schemas.openxmlformats.org/officeDocument/2006/relationships/slideLayout" Target="../slideLayouts/slideLayout847.xml"/><Relationship Id="rId7" Type="http://schemas.openxmlformats.org/officeDocument/2006/relationships/slideLayout" Target="../slideLayouts/slideLayout848.xml"/><Relationship Id="rId8" Type="http://schemas.openxmlformats.org/officeDocument/2006/relationships/slideLayout" Target="../slideLayouts/slideLayout849.xml"/><Relationship Id="rId9" Type="http://schemas.openxmlformats.org/officeDocument/2006/relationships/slideLayout" Target="../slideLayouts/slideLayout850.xml"/><Relationship Id="rId10" Type="http://schemas.openxmlformats.org/officeDocument/2006/relationships/slideLayout" Target="../slideLayouts/slideLayout851.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slideLayout" Target="../slideLayouts/slideLayout866.xml"/><Relationship Id="rId13" Type="http://schemas.openxmlformats.org/officeDocument/2006/relationships/slideLayout" Target="../slideLayouts/slideLayout867.xml"/><Relationship Id="rId14" Type="http://schemas.openxmlformats.org/officeDocument/2006/relationships/theme" Target="../theme/theme6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78.xml"/><Relationship Id="rId12" Type="http://schemas.openxmlformats.org/officeDocument/2006/relationships/slideLayout" Target="../slideLayouts/slideLayout879.xml"/><Relationship Id="rId13" Type="http://schemas.openxmlformats.org/officeDocument/2006/relationships/slideLayout" Target="../slideLayouts/slideLayout880.xml"/><Relationship Id="rId14" Type="http://schemas.openxmlformats.org/officeDocument/2006/relationships/slideLayout" Target="../slideLayouts/slideLayout881.xml"/><Relationship Id="rId15" Type="http://schemas.openxmlformats.org/officeDocument/2006/relationships/theme" Target="../theme/theme69.xml"/><Relationship Id="rId16" Type="http://schemas.openxmlformats.org/officeDocument/2006/relationships/image" Target="../media/image1.png"/><Relationship Id="rId17" Type="http://schemas.openxmlformats.org/officeDocument/2006/relationships/image" Target="../media/image3.jpeg"/><Relationship Id="rId1" Type="http://schemas.openxmlformats.org/officeDocument/2006/relationships/slideLayout" Target="../slideLayouts/slideLayout868.xml"/><Relationship Id="rId2" Type="http://schemas.openxmlformats.org/officeDocument/2006/relationships/slideLayout" Target="../slideLayouts/slideLayout869.xml"/><Relationship Id="rId3" Type="http://schemas.openxmlformats.org/officeDocument/2006/relationships/slideLayout" Target="../slideLayouts/slideLayout870.xml"/><Relationship Id="rId4" Type="http://schemas.openxmlformats.org/officeDocument/2006/relationships/slideLayout" Target="../slideLayouts/slideLayout871.xml"/><Relationship Id="rId5" Type="http://schemas.openxmlformats.org/officeDocument/2006/relationships/slideLayout" Target="../slideLayouts/slideLayout872.xml"/><Relationship Id="rId6" Type="http://schemas.openxmlformats.org/officeDocument/2006/relationships/slideLayout" Target="../slideLayouts/slideLayout873.xml"/><Relationship Id="rId7" Type="http://schemas.openxmlformats.org/officeDocument/2006/relationships/slideLayout" Target="../slideLayouts/slideLayout874.xml"/><Relationship Id="rId8" Type="http://schemas.openxmlformats.org/officeDocument/2006/relationships/slideLayout" Target="../slideLayouts/slideLayout875.xml"/><Relationship Id="rId9" Type="http://schemas.openxmlformats.org/officeDocument/2006/relationships/slideLayout" Target="../slideLayouts/slideLayout876.xml"/><Relationship Id="rId10" Type="http://schemas.openxmlformats.org/officeDocument/2006/relationships/slideLayout" Target="../slideLayouts/slideLayout87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theme" Target="../theme/theme7.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slideLayout" Target="../slideLayouts/slideLayout893.xml"/><Relationship Id="rId13" Type="http://schemas.openxmlformats.org/officeDocument/2006/relationships/slideLayout" Target="../slideLayouts/slideLayout894.xml"/><Relationship Id="rId14" Type="http://schemas.openxmlformats.org/officeDocument/2006/relationships/theme" Target="../theme/theme70.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slideLayout" Target="../slideLayouts/slideLayout906.xml"/><Relationship Id="rId13" Type="http://schemas.openxmlformats.org/officeDocument/2006/relationships/slideLayout" Target="../slideLayouts/slideLayout907.xml"/><Relationship Id="rId14" Type="http://schemas.openxmlformats.org/officeDocument/2006/relationships/theme" Target="../theme/theme71.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918.xml"/><Relationship Id="rId12" Type="http://schemas.openxmlformats.org/officeDocument/2006/relationships/slideLayout" Target="../slideLayouts/slideLayout919.xml"/><Relationship Id="rId13" Type="http://schemas.openxmlformats.org/officeDocument/2006/relationships/slideLayout" Target="../slideLayouts/slideLayout920.xml"/><Relationship Id="rId14" Type="http://schemas.openxmlformats.org/officeDocument/2006/relationships/theme" Target="../theme/theme72.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908.xml"/><Relationship Id="rId2" Type="http://schemas.openxmlformats.org/officeDocument/2006/relationships/slideLayout" Target="../slideLayouts/slideLayout909.xml"/><Relationship Id="rId3" Type="http://schemas.openxmlformats.org/officeDocument/2006/relationships/slideLayout" Target="../slideLayouts/slideLayout910.xml"/><Relationship Id="rId4" Type="http://schemas.openxmlformats.org/officeDocument/2006/relationships/slideLayout" Target="../slideLayouts/slideLayout911.xml"/><Relationship Id="rId5" Type="http://schemas.openxmlformats.org/officeDocument/2006/relationships/slideLayout" Target="../slideLayouts/slideLayout912.xml"/><Relationship Id="rId6" Type="http://schemas.openxmlformats.org/officeDocument/2006/relationships/slideLayout" Target="../slideLayouts/slideLayout913.xml"/><Relationship Id="rId7" Type="http://schemas.openxmlformats.org/officeDocument/2006/relationships/slideLayout" Target="../slideLayouts/slideLayout914.xml"/><Relationship Id="rId8" Type="http://schemas.openxmlformats.org/officeDocument/2006/relationships/slideLayout" Target="../slideLayouts/slideLayout915.xml"/><Relationship Id="rId9" Type="http://schemas.openxmlformats.org/officeDocument/2006/relationships/slideLayout" Target="../slideLayouts/slideLayout916.xml"/><Relationship Id="rId10" Type="http://schemas.openxmlformats.org/officeDocument/2006/relationships/slideLayout" Target="../slideLayouts/slideLayout91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slideLayout" Target="../slideLayouts/slideLayout104.xml"/><Relationship Id="rId14" Type="http://schemas.openxmlformats.org/officeDocument/2006/relationships/theme" Target="../theme/theme8.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slideLayout" Target="../slideLayouts/slideLayout116.xml"/><Relationship Id="rId13" Type="http://schemas.openxmlformats.org/officeDocument/2006/relationships/slideLayout" Target="../slideLayouts/slideLayout117.xml"/><Relationship Id="rId14" Type="http://schemas.openxmlformats.org/officeDocument/2006/relationships/theme" Target="../theme/theme9.xml"/><Relationship Id="rId15" Type="http://schemas.openxmlformats.org/officeDocument/2006/relationships/image" Target="../media/image1.png"/><Relationship Id="rId16" Type="http://schemas.openxmlformats.org/officeDocument/2006/relationships/image" Target="../media/image3.jpeg"/><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811" r:id="rId12"/>
    <p:sldLayoutId id="2147484693"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168"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 id="214748425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 id="2147484305" r:id="rId12"/>
    <p:sldLayoutId id="2147484306"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3011030207"/>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 id="214748439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 id="2147484484" r:id="rId13"/>
    <p:sldLayoutId id="2147484485"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 id="2147484527"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 id="214748454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 id="2147484578" r:id="rId12"/>
    <p:sldLayoutId id="2147484579"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 id="2147484592" r:id="rId12"/>
    <p:sldLayoutId id="2147484593"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 id="2147484606" r:id="rId12"/>
    <p:sldLayoutId id="2147484607"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624" r:id="rId1"/>
    <p:sldLayoutId id="2147484625" r:id="rId2"/>
    <p:sldLayoutId id="2147484626" r:id="rId3"/>
    <p:sldLayoutId id="2147484627" r:id="rId4"/>
    <p:sldLayoutId id="2147484628" r:id="rId5"/>
    <p:sldLayoutId id="2147484629" r:id="rId6"/>
    <p:sldLayoutId id="2147484630" r:id="rId7"/>
    <p:sldLayoutId id="2147484631" r:id="rId8"/>
    <p:sldLayoutId id="2147484632" r:id="rId9"/>
    <p:sldLayoutId id="2147484633" r:id="rId10"/>
    <p:sldLayoutId id="2147484634" r:id="rId11"/>
    <p:sldLayoutId id="2147484635" r:id="rId12"/>
    <p:sldLayoutId id="2147484636"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 id="2147484649" r:id="rId12"/>
    <p:sldLayoutId id="2147484650"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86803-D57F-E44A-A71C-D209ED30F910}"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8DA17-F536-ED42-8B68-E9DC811516F5}" type="slidenum">
              <a:rPr lang="en-US" smtClean="0"/>
              <a:t>‹#›</a:t>
            </a:fld>
            <a:endParaRPr lang="en-US"/>
          </a:p>
        </p:txBody>
      </p:sp>
      <p:pic>
        <p:nvPicPr>
          <p:cNvPr id="7" name="Picture 6" descr="AAAA111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635" y="-80818"/>
            <a:ext cx="9236364" cy="6938818"/>
          </a:xfrm>
          <a:prstGeom prst="rect">
            <a:avLst/>
          </a:prstGeom>
        </p:spPr>
      </p:pic>
    </p:spTree>
    <p:extLst>
      <p:ext uri="{BB962C8B-B14F-4D97-AF65-F5344CB8AC3E}">
        <p14:creationId xmlns:p14="http://schemas.microsoft.com/office/powerpoint/2010/main" val="622479579"/>
      </p:ext>
    </p:extLst>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32A1AB-6D7C-E74F-A64D-98882BAAD417}" type="datetimeFigureOut">
              <a:rPr lang="en-US" smtClean="0"/>
              <a:t>10/11/18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C17C2-7E01-9E4C-A236-7ABCAF0739CE}" type="slidenum">
              <a:rPr lang="en-US" smtClean="0"/>
              <a:t>‹#›</a:t>
            </a:fld>
            <a:endParaRPr lang="en-US"/>
          </a:p>
        </p:txBody>
      </p:sp>
    </p:spTree>
    <p:extLst>
      <p:ext uri="{BB962C8B-B14F-4D97-AF65-F5344CB8AC3E}">
        <p14:creationId xmlns:p14="http://schemas.microsoft.com/office/powerpoint/2010/main" val="3509810442"/>
      </p:ext>
    </p:extLst>
  </p:cSld>
  <p:clrMap bg1="lt1" tx1="dk1" bg2="lt2" tx2="dk2" accent1="accent1" accent2="accent2" accent3="accent3" accent4="accent4" accent5="accent5" accent6="accent6" hlink="hlink" folHlink="folHlink"/>
  <p:sldLayoutIdLst>
    <p:sldLayoutId id="2147484721" r:id="rId1"/>
    <p:sldLayoutId id="2147484722" r:id="rId2"/>
    <p:sldLayoutId id="2147484723" r:id="rId3"/>
    <p:sldLayoutId id="2147484724" r:id="rId4"/>
    <p:sldLayoutId id="2147484725" r:id="rId5"/>
    <p:sldLayoutId id="2147484726" r:id="rId6"/>
    <p:sldLayoutId id="2147484727" r:id="rId7"/>
    <p:sldLayoutId id="2147484728" r:id="rId8"/>
    <p:sldLayoutId id="2147484729" r:id="rId9"/>
    <p:sldLayoutId id="2147484730" r:id="rId10"/>
    <p:sldLayoutId id="2147484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 id="2147484745"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 id="2147484773"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 id="2147484786" r:id="rId12"/>
    <p:sldLayoutId id="2147484787" r:id="rId13"/>
    <p:sldLayoutId id="2147484788" r:id="rId14"/>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 id="2147484815" r:id="rId12"/>
    <p:sldLayoutId id="2147484816"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pic>
        <p:nvPicPr>
          <p:cNvPr id="1026" name="Picture 2" descr="ppt Bitmaps Melb"/>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8" y="0"/>
            <a:ext cx="9140825"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AU"/>
          </a:p>
        </p:txBody>
      </p:sp>
      <p:sp>
        <p:nvSpPr>
          <p:cNvPr id="1028" name="Rectangle 11"/>
          <p:cNvSpPr>
            <a:spLocks noChangeArrowheads="1"/>
          </p:cNvSpPr>
          <p:nvPr/>
        </p:nvSpPr>
        <p:spPr bwMode="auto">
          <a:xfrm>
            <a:off x="-34925" y="-34925"/>
            <a:ext cx="9178925" cy="231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en-AU" sz="1800" b="0">
              <a:solidFill>
                <a:srgbClr val="40338C"/>
              </a:solidFill>
            </a:endParaRPr>
          </a:p>
        </p:txBody>
      </p:sp>
      <p:sp>
        <p:nvSpPr>
          <p:cNvPr id="1029" name="Line 10"/>
          <p:cNvSpPr>
            <a:spLocks noChangeShapeType="1"/>
          </p:cNvSpPr>
          <p:nvPr/>
        </p:nvSpPr>
        <p:spPr bwMode="auto">
          <a:xfrm>
            <a:off x="0" y="2781300"/>
            <a:ext cx="91440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0" name="Rectangle 6"/>
          <p:cNvSpPr>
            <a:spLocks noGrp="1" noChangeArrowheads="1"/>
          </p:cNvSpPr>
          <p:nvPr>
            <p:ph type="title"/>
          </p:nvPr>
        </p:nvSpPr>
        <p:spPr bwMode="auto">
          <a:xfrm>
            <a:off x="323850" y="411163"/>
            <a:ext cx="8229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AU" smtClean="0"/>
              <a:t>Click to edit Master title style</a:t>
            </a:r>
            <a:endParaRPr lang="en-AU"/>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txStyles>
    <p:titleStyle>
      <a:lvl1pPr algn="l" rtl="0" eaLnBrk="1" fontAlgn="base" hangingPunct="1">
        <a:spcBef>
          <a:spcPct val="50000"/>
        </a:spcBef>
        <a:spcAft>
          <a:spcPct val="0"/>
        </a:spcAft>
        <a:defRPr sz="3600" b="1">
          <a:solidFill>
            <a:srgbClr val="3F358B"/>
          </a:solidFill>
          <a:latin typeface="+mj-lt"/>
          <a:ea typeface="+mj-ea"/>
          <a:cs typeface="ＭＳ Ｐゴシック" charset="0"/>
        </a:defRPr>
      </a:lvl1pPr>
      <a:lvl2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2pPr>
      <a:lvl3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3pPr>
      <a:lvl4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4pPr>
      <a:lvl5pPr algn="l" rtl="0" eaLnBrk="1" fontAlgn="base" hangingPunct="1">
        <a:spcBef>
          <a:spcPct val="50000"/>
        </a:spcBef>
        <a:spcAft>
          <a:spcPct val="0"/>
        </a:spcAft>
        <a:defRPr sz="3600" b="1">
          <a:solidFill>
            <a:srgbClr val="3F358B"/>
          </a:solidFill>
          <a:latin typeface="Arial" pitchFamily="34" charset="0"/>
          <a:ea typeface="ＭＳ Ｐゴシック" pitchFamily="34" charset="-128"/>
          <a:cs typeface="ＭＳ Ｐゴシック" charset="0"/>
        </a:defRPr>
      </a:lvl5pPr>
      <a:lvl6pPr marL="4572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6pPr>
      <a:lvl7pPr marL="9144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7pPr>
      <a:lvl8pPr marL="13716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8pPr>
      <a:lvl9pPr marL="1828800" algn="l" rtl="0" eaLnBrk="1" fontAlgn="base" hangingPunct="1">
        <a:spcBef>
          <a:spcPct val="50000"/>
        </a:spcBef>
        <a:spcAft>
          <a:spcPct val="0"/>
        </a:spcAft>
        <a:defRPr sz="3600" b="1">
          <a:solidFill>
            <a:srgbClr val="3F358B"/>
          </a:solidFill>
          <a:latin typeface="Arial" pitchFamily="34" charset="0"/>
          <a:ea typeface="ＭＳ Ｐゴシック" pitchFamily="3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bg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bg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bg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bg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0.png"/><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7.png"/><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7.png"/><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jpg"/><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2291" y="1679925"/>
            <a:ext cx="6050431" cy="4450449"/>
          </a:xfrm>
          <a:prstGeom prst="rect">
            <a:avLst/>
          </a:prstGeom>
        </p:spPr>
        <p:txBody>
          <a:bodyPr wrap="square">
            <a:spAutoFit/>
          </a:bodyPr>
          <a:lstStyle/>
          <a:p>
            <a:pPr algn="ctr">
              <a:spcBef>
                <a:spcPct val="20000"/>
              </a:spcBef>
            </a:pPr>
            <a:r>
              <a:rPr lang="en-US" sz="4800" b="1" dirty="0">
                <a:latin typeface="Century Gothic" charset="0"/>
              </a:rPr>
              <a:t>Dr Hossam Elzeiny</a:t>
            </a:r>
            <a:endParaRPr lang="en-US" sz="4400" b="1" dirty="0">
              <a:latin typeface="Century Gothic" charset="0"/>
            </a:endParaRPr>
          </a:p>
          <a:p>
            <a:pPr algn="ctr">
              <a:spcBef>
                <a:spcPct val="20000"/>
              </a:spcBef>
            </a:pPr>
            <a:r>
              <a:rPr lang="en-US" sz="3600" b="1" dirty="0">
                <a:latin typeface="Century Gothic" charset="0"/>
              </a:rPr>
              <a:t>MBBS FRANZCOG CREI</a:t>
            </a:r>
          </a:p>
          <a:p>
            <a:pPr algn="ctr">
              <a:spcBef>
                <a:spcPct val="20000"/>
              </a:spcBef>
            </a:pPr>
            <a:endParaRPr lang="en-US" sz="3200" b="1" dirty="0">
              <a:latin typeface="Century Gothic" charset="0"/>
            </a:endParaRPr>
          </a:p>
          <a:p>
            <a:pPr algn="ctr">
              <a:spcBef>
                <a:spcPct val="20000"/>
              </a:spcBef>
            </a:pPr>
            <a:r>
              <a:rPr lang="en-US" sz="3200" b="1" dirty="0">
                <a:latin typeface="Century Gothic" charset="0"/>
              </a:rPr>
              <a:t>Medical director RSU RWH</a:t>
            </a:r>
          </a:p>
          <a:p>
            <a:pPr algn="ctr">
              <a:spcBef>
                <a:spcPct val="20000"/>
              </a:spcBef>
            </a:pPr>
            <a:r>
              <a:rPr lang="en-US" sz="3200" b="1" dirty="0">
                <a:latin typeface="Century Gothic" charset="0"/>
              </a:rPr>
              <a:t>Melbourne IVF </a:t>
            </a:r>
          </a:p>
          <a:p>
            <a:pPr algn="ctr">
              <a:spcBef>
                <a:spcPct val="20000"/>
              </a:spcBef>
            </a:pPr>
            <a:r>
              <a:rPr lang="en-US" sz="3200" b="1" dirty="0" smtClean="0">
                <a:latin typeface="Century Gothic" charset="0"/>
              </a:rPr>
              <a:t>AXYS Information Seminar </a:t>
            </a:r>
            <a:endParaRPr lang="en-US" sz="3200" b="1" dirty="0">
              <a:latin typeface="Century Gothic" charset="0"/>
            </a:endParaRPr>
          </a:p>
          <a:p>
            <a:pPr algn="ctr">
              <a:spcBef>
                <a:spcPct val="20000"/>
              </a:spcBef>
            </a:pPr>
            <a:r>
              <a:rPr lang="en-US" sz="3200" b="1" dirty="0" smtClean="0">
                <a:latin typeface="Century Gothic" charset="0"/>
              </a:rPr>
              <a:t>10/11/2018</a:t>
            </a:r>
            <a:endParaRPr lang="en-US" sz="3200" b="1" dirty="0">
              <a:latin typeface="Century Gothic" charset="0"/>
            </a:endParaRPr>
          </a:p>
        </p:txBody>
      </p:sp>
      <p:sp>
        <p:nvSpPr>
          <p:cNvPr id="3" name="TextBox 2"/>
          <p:cNvSpPr txBox="1"/>
          <p:nvPr/>
        </p:nvSpPr>
        <p:spPr>
          <a:xfrm>
            <a:off x="530697" y="111949"/>
            <a:ext cx="8141589" cy="1323439"/>
          </a:xfrm>
          <a:prstGeom prst="rect">
            <a:avLst/>
          </a:prstGeom>
          <a:noFill/>
        </p:spPr>
        <p:txBody>
          <a:bodyPr wrap="square" rtlCol="0">
            <a:spAutoFit/>
          </a:bodyPr>
          <a:lstStyle/>
          <a:p>
            <a:r>
              <a:rPr lang="en-US" sz="4000" b="1" dirty="0" smtClean="0">
                <a:solidFill>
                  <a:srgbClr val="FFFFFF"/>
                </a:solidFill>
              </a:rPr>
              <a:t>The way forward for fertility options for men with Klinefelter Syndrome</a:t>
            </a:r>
            <a:endParaRPr lang="en-US" sz="4000" b="1" dirty="0">
              <a:solidFill>
                <a:srgbClr val="FFFFFF"/>
              </a:solidFill>
            </a:endParaRPr>
          </a:p>
        </p:txBody>
      </p:sp>
    </p:spTree>
    <p:extLst>
      <p:ext uri="{BB962C8B-B14F-4D97-AF65-F5344CB8AC3E}">
        <p14:creationId xmlns:p14="http://schemas.microsoft.com/office/powerpoint/2010/main" val="37006078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Factors affecting manifestations in KS</a:t>
            </a:r>
            <a:endParaRPr lang="en-US" b="1" dirty="0">
              <a:solidFill>
                <a:schemeClr val="bg1"/>
              </a:solidFill>
            </a:endParaRPr>
          </a:p>
        </p:txBody>
      </p:sp>
      <p:grpSp>
        <p:nvGrpSpPr>
          <p:cNvPr id="6" name="Group 5"/>
          <p:cNvGrpSpPr/>
          <p:nvPr/>
        </p:nvGrpSpPr>
        <p:grpSpPr>
          <a:xfrm>
            <a:off x="5830569" y="2508999"/>
            <a:ext cx="2527420" cy="1760025"/>
            <a:chOff x="5830569" y="2490856"/>
            <a:chExt cx="2527420" cy="1760025"/>
          </a:xfrm>
          <a:solidFill>
            <a:srgbClr val="9E72DC"/>
          </a:solidFill>
        </p:grpSpPr>
        <p:sp>
          <p:nvSpPr>
            <p:cNvPr id="32" name="Rectangle 26"/>
            <p:cNvSpPr/>
            <p:nvPr/>
          </p:nvSpPr>
          <p:spPr>
            <a:xfrm flipH="1">
              <a:off x="5830569" y="2738408"/>
              <a:ext cx="2527420" cy="1512473"/>
            </a:xfrm>
            <a:custGeom>
              <a:avLst/>
              <a:gdLst/>
              <a:ahLst/>
              <a:cxnLst/>
              <a:rect l="l" t="t" r="r" b="b"/>
              <a:pathLst>
                <a:path w="2527420" h="1512473">
                  <a:moveTo>
                    <a:pt x="0" y="0"/>
                  </a:moveTo>
                  <a:lnTo>
                    <a:pt x="1834518" y="0"/>
                  </a:lnTo>
                  <a:lnTo>
                    <a:pt x="1834518" y="623938"/>
                  </a:lnTo>
                  <a:lnTo>
                    <a:pt x="2026975" y="623938"/>
                  </a:lnTo>
                  <a:lnTo>
                    <a:pt x="2042036" y="593504"/>
                  </a:lnTo>
                  <a:cubicBezTo>
                    <a:pt x="2089721" y="516082"/>
                    <a:pt x="2170476" y="465180"/>
                    <a:pt x="2262069" y="465180"/>
                  </a:cubicBezTo>
                  <a:cubicBezTo>
                    <a:pt x="2408618" y="465180"/>
                    <a:pt x="2527420" y="595490"/>
                    <a:pt x="2527420" y="756236"/>
                  </a:cubicBezTo>
                  <a:cubicBezTo>
                    <a:pt x="2527420" y="916982"/>
                    <a:pt x="2408618" y="1047292"/>
                    <a:pt x="2262069" y="1047292"/>
                  </a:cubicBezTo>
                  <a:cubicBezTo>
                    <a:pt x="2170476" y="1047292"/>
                    <a:pt x="2089721" y="996390"/>
                    <a:pt x="2042036" y="918968"/>
                  </a:cubicBezTo>
                  <a:lnTo>
                    <a:pt x="2026975" y="888534"/>
                  </a:lnTo>
                  <a:lnTo>
                    <a:pt x="1834518" y="888534"/>
                  </a:lnTo>
                  <a:lnTo>
                    <a:pt x="1834518" y="1512473"/>
                  </a:lnTo>
                  <a:lnTo>
                    <a:pt x="1020605" y="1512473"/>
                  </a:lnTo>
                  <a:lnTo>
                    <a:pt x="1020605" y="1322447"/>
                  </a:lnTo>
                  <a:lnTo>
                    <a:pt x="1051039" y="1307386"/>
                  </a:lnTo>
                  <a:cubicBezTo>
                    <a:pt x="1128461" y="1259701"/>
                    <a:pt x="1179363" y="1178946"/>
                    <a:pt x="1179363" y="1087353"/>
                  </a:cubicBezTo>
                  <a:cubicBezTo>
                    <a:pt x="1179363" y="940804"/>
                    <a:pt x="1049053" y="822002"/>
                    <a:pt x="888307" y="822002"/>
                  </a:cubicBezTo>
                  <a:cubicBezTo>
                    <a:pt x="727561" y="822002"/>
                    <a:pt x="597251" y="940804"/>
                    <a:pt x="597251" y="1087353"/>
                  </a:cubicBezTo>
                  <a:cubicBezTo>
                    <a:pt x="597251" y="1178946"/>
                    <a:pt x="648153" y="1259701"/>
                    <a:pt x="725575" y="1307386"/>
                  </a:cubicBezTo>
                  <a:lnTo>
                    <a:pt x="756009" y="1322447"/>
                  </a:lnTo>
                  <a:lnTo>
                    <a:pt x="756009" y="1512473"/>
                  </a:lnTo>
                  <a:lnTo>
                    <a:pt x="0" y="1512473"/>
                  </a:lnTo>
                  <a:close/>
                </a:path>
              </a:pathLst>
            </a:custGeom>
            <a:grp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Rectangle 2"/>
            <p:cNvSpPr/>
            <p:nvPr/>
          </p:nvSpPr>
          <p:spPr>
            <a:xfrm>
              <a:off x="6545644" y="2490856"/>
              <a:ext cx="1812345" cy="684143"/>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Random </a:t>
              </a:r>
              <a:r>
                <a:rPr lang="en-US" sz="2000" b="1" dirty="0" err="1" smtClean="0"/>
                <a:t>Skewe</a:t>
              </a:r>
              <a:r>
                <a:rPr lang="en-US" sz="2000" b="1" dirty="0" smtClean="0"/>
                <a:t> X inactivation</a:t>
              </a:r>
              <a:endParaRPr lang="en-US" sz="2000" b="1" dirty="0"/>
            </a:p>
          </p:txBody>
        </p:sp>
      </p:grpSp>
      <p:grpSp>
        <p:nvGrpSpPr>
          <p:cNvPr id="9" name="Group 8"/>
          <p:cNvGrpSpPr/>
          <p:nvPr/>
        </p:nvGrpSpPr>
        <p:grpSpPr>
          <a:xfrm>
            <a:off x="4708401" y="2505372"/>
            <a:ext cx="1834518" cy="2457549"/>
            <a:chOff x="4708401" y="2505372"/>
            <a:chExt cx="1834518" cy="2457549"/>
          </a:xfrm>
          <a:solidFill>
            <a:srgbClr val="FAEB29"/>
          </a:solidFill>
        </p:grpSpPr>
        <p:sp>
          <p:nvSpPr>
            <p:cNvPr id="39" name="Rectangle 23"/>
            <p:cNvSpPr/>
            <p:nvPr/>
          </p:nvSpPr>
          <p:spPr>
            <a:xfrm flipV="1">
              <a:off x="4708401" y="2772715"/>
              <a:ext cx="1834518" cy="2190206"/>
            </a:xfrm>
            <a:custGeom>
              <a:avLst/>
              <a:gdLst/>
              <a:ahLst/>
              <a:cxnLst/>
              <a:rect l="l" t="t" r="r" b="b"/>
              <a:pathLst>
                <a:path w="1834518" h="2190206">
                  <a:moveTo>
                    <a:pt x="0" y="2190206"/>
                  </a:moveTo>
                  <a:lnTo>
                    <a:pt x="1834518" y="2190206"/>
                  </a:lnTo>
                  <a:lnTo>
                    <a:pt x="1834518" y="1566267"/>
                  </a:lnTo>
                  <a:lnTo>
                    <a:pt x="1647003" y="1566267"/>
                  </a:lnTo>
                  <a:lnTo>
                    <a:pt x="1631942" y="1596701"/>
                  </a:lnTo>
                  <a:cubicBezTo>
                    <a:pt x="1584257" y="1674123"/>
                    <a:pt x="1503502" y="1725025"/>
                    <a:pt x="1411909" y="1725025"/>
                  </a:cubicBezTo>
                  <a:cubicBezTo>
                    <a:pt x="1265360" y="1725025"/>
                    <a:pt x="1146558" y="1594715"/>
                    <a:pt x="1146558" y="1433969"/>
                  </a:cubicBezTo>
                  <a:cubicBezTo>
                    <a:pt x="1146558" y="1273223"/>
                    <a:pt x="1265360" y="1142913"/>
                    <a:pt x="1411909" y="1142913"/>
                  </a:cubicBezTo>
                  <a:cubicBezTo>
                    <a:pt x="1503502" y="1142913"/>
                    <a:pt x="1584257" y="1193815"/>
                    <a:pt x="1631942" y="1271237"/>
                  </a:cubicBezTo>
                  <a:lnTo>
                    <a:pt x="1647003" y="1301671"/>
                  </a:lnTo>
                  <a:lnTo>
                    <a:pt x="1834518" y="1301671"/>
                  </a:lnTo>
                  <a:lnTo>
                    <a:pt x="1834518" y="677733"/>
                  </a:lnTo>
                  <a:lnTo>
                    <a:pt x="1027068" y="677733"/>
                  </a:lnTo>
                  <a:lnTo>
                    <a:pt x="1027068" y="500445"/>
                  </a:lnTo>
                  <a:lnTo>
                    <a:pt x="1057502" y="485384"/>
                  </a:lnTo>
                  <a:cubicBezTo>
                    <a:pt x="1134924" y="437699"/>
                    <a:pt x="1185826" y="356944"/>
                    <a:pt x="1185826" y="265351"/>
                  </a:cubicBezTo>
                  <a:cubicBezTo>
                    <a:pt x="1185826" y="118802"/>
                    <a:pt x="1055516" y="0"/>
                    <a:pt x="894770" y="0"/>
                  </a:cubicBezTo>
                  <a:cubicBezTo>
                    <a:pt x="734024" y="0"/>
                    <a:pt x="603714" y="118802"/>
                    <a:pt x="603714" y="265351"/>
                  </a:cubicBezTo>
                  <a:cubicBezTo>
                    <a:pt x="603714" y="356944"/>
                    <a:pt x="654616" y="437699"/>
                    <a:pt x="732038" y="485384"/>
                  </a:cubicBezTo>
                  <a:lnTo>
                    <a:pt x="762472" y="500445"/>
                  </a:lnTo>
                  <a:lnTo>
                    <a:pt x="762472" y="677733"/>
                  </a:lnTo>
                  <a:lnTo>
                    <a:pt x="0" y="677733"/>
                  </a:lnTo>
                  <a:lnTo>
                    <a:pt x="0" y="1312321"/>
                  </a:lnTo>
                  <a:lnTo>
                    <a:pt x="192457" y="1312321"/>
                  </a:lnTo>
                  <a:lnTo>
                    <a:pt x="207518" y="1281887"/>
                  </a:lnTo>
                  <a:cubicBezTo>
                    <a:pt x="255203" y="1204465"/>
                    <a:pt x="335958" y="1153563"/>
                    <a:pt x="427551" y="1153563"/>
                  </a:cubicBezTo>
                  <a:cubicBezTo>
                    <a:pt x="574100" y="1153563"/>
                    <a:pt x="692902" y="1283873"/>
                    <a:pt x="692902" y="1444619"/>
                  </a:cubicBezTo>
                  <a:cubicBezTo>
                    <a:pt x="692902" y="1605365"/>
                    <a:pt x="574100" y="1735675"/>
                    <a:pt x="427551" y="1735675"/>
                  </a:cubicBezTo>
                  <a:cubicBezTo>
                    <a:pt x="335958" y="1735675"/>
                    <a:pt x="255203" y="1684773"/>
                    <a:pt x="207518" y="1607351"/>
                  </a:cubicBezTo>
                  <a:lnTo>
                    <a:pt x="192457" y="1576917"/>
                  </a:lnTo>
                  <a:lnTo>
                    <a:pt x="0" y="1576917"/>
                  </a:lnTo>
                  <a:close/>
                </a:path>
              </a:pathLst>
            </a:custGeom>
            <a:grp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p:cNvSpPr/>
            <p:nvPr/>
          </p:nvSpPr>
          <p:spPr>
            <a:xfrm>
              <a:off x="4708401" y="2505372"/>
              <a:ext cx="1824401" cy="687770"/>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Mosaicism</a:t>
              </a:r>
              <a:endParaRPr lang="en-US" sz="2000" b="1" dirty="0">
                <a:solidFill>
                  <a:schemeClr val="tx1"/>
                </a:solidFill>
              </a:endParaRPr>
            </a:p>
          </p:txBody>
        </p:sp>
      </p:grpSp>
      <p:grpSp>
        <p:nvGrpSpPr>
          <p:cNvPr id="7" name="Group 6"/>
          <p:cNvGrpSpPr/>
          <p:nvPr/>
        </p:nvGrpSpPr>
        <p:grpSpPr>
          <a:xfrm>
            <a:off x="6545644" y="3597038"/>
            <a:ext cx="1834518" cy="2359928"/>
            <a:chOff x="6545644" y="3597038"/>
            <a:chExt cx="1834518" cy="2359928"/>
          </a:xfrm>
          <a:solidFill>
            <a:srgbClr val="D0688D"/>
          </a:solidFill>
        </p:grpSpPr>
        <p:sp>
          <p:nvSpPr>
            <p:cNvPr id="33" name="Rectangle 23"/>
            <p:cNvSpPr/>
            <p:nvPr/>
          </p:nvSpPr>
          <p:spPr>
            <a:xfrm flipH="1">
              <a:off x="6545644" y="3597038"/>
              <a:ext cx="1834518" cy="2190206"/>
            </a:xfrm>
            <a:custGeom>
              <a:avLst/>
              <a:gdLst/>
              <a:ahLst/>
              <a:cxnLst/>
              <a:rect l="l" t="t" r="r" b="b"/>
              <a:pathLst>
                <a:path w="1834518" h="2190206">
                  <a:moveTo>
                    <a:pt x="894770" y="0"/>
                  </a:moveTo>
                  <a:cubicBezTo>
                    <a:pt x="1055516" y="0"/>
                    <a:pt x="1185826" y="118802"/>
                    <a:pt x="1185826" y="265351"/>
                  </a:cubicBezTo>
                  <a:cubicBezTo>
                    <a:pt x="1185826" y="356944"/>
                    <a:pt x="1134924" y="437699"/>
                    <a:pt x="1057502" y="485384"/>
                  </a:cubicBezTo>
                  <a:lnTo>
                    <a:pt x="1027068" y="500445"/>
                  </a:lnTo>
                  <a:lnTo>
                    <a:pt x="1027068" y="677733"/>
                  </a:lnTo>
                  <a:lnTo>
                    <a:pt x="1834518" y="677733"/>
                  </a:lnTo>
                  <a:lnTo>
                    <a:pt x="1834518" y="1301671"/>
                  </a:lnTo>
                  <a:lnTo>
                    <a:pt x="1647003" y="1301671"/>
                  </a:lnTo>
                  <a:lnTo>
                    <a:pt x="1631942" y="1271237"/>
                  </a:lnTo>
                  <a:cubicBezTo>
                    <a:pt x="1584257" y="1193815"/>
                    <a:pt x="1503502" y="1142913"/>
                    <a:pt x="1411909" y="1142913"/>
                  </a:cubicBezTo>
                  <a:cubicBezTo>
                    <a:pt x="1265360" y="1142913"/>
                    <a:pt x="1146558" y="1273223"/>
                    <a:pt x="1146558" y="1433969"/>
                  </a:cubicBezTo>
                  <a:cubicBezTo>
                    <a:pt x="1146558" y="1594715"/>
                    <a:pt x="1265360" y="1725025"/>
                    <a:pt x="1411909" y="1725025"/>
                  </a:cubicBezTo>
                  <a:cubicBezTo>
                    <a:pt x="1503502" y="1725025"/>
                    <a:pt x="1584257" y="1674123"/>
                    <a:pt x="1631942" y="1596701"/>
                  </a:cubicBezTo>
                  <a:lnTo>
                    <a:pt x="1647003" y="1566267"/>
                  </a:lnTo>
                  <a:lnTo>
                    <a:pt x="1834518" y="1566267"/>
                  </a:lnTo>
                  <a:lnTo>
                    <a:pt x="1834518" y="2190206"/>
                  </a:lnTo>
                  <a:lnTo>
                    <a:pt x="0" y="2190206"/>
                  </a:lnTo>
                  <a:lnTo>
                    <a:pt x="0" y="677733"/>
                  </a:lnTo>
                  <a:lnTo>
                    <a:pt x="762472" y="677733"/>
                  </a:lnTo>
                  <a:lnTo>
                    <a:pt x="762472" y="500445"/>
                  </a:lnTo>
                  <a:lnTo>
                    <a:pt x="732038" y="485384"/>
                  </a:lnTo>
                  <a:cubicBezTo>
                    <a:pt x="654616" y="437699"/>
                    <a:pt x="603714" y="356944"/>
                    <a:pt x="603714" y="265351"/>
                  </a:cubicBezTo>
                  <a:cubicBezTo>
                    <a:pt x="603714" y="118802"/>
                    <a:pt x="734024" y="0"/>
                    <a:pt x="894770" y="0"/>
                  </a:cubicBezTo>
                  <a:close/>
                </a:path>
              </a:pathLst>
            </a:custGeom>
            <a:grp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Rectangle 28"/>
            <p:cNvSpPr/>
            <p:nvPr/>
          </p:nvSpPr>
          <p:spPr>
            <a:xfrm>
              <a:off x="6550945" y="5370286"/>
              <a:ext cx="1824401" cy="586680"/>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Origin of extra X Chromosome</a:t>
              </a:r>
              <a:endParaRPr lang="en-US" sz="2000" b="1" dirty="0"/>
            </a:p>
          </p:txBody>
        </p:sp>
      </p:grpSp>
      <p:grpSp>
        <p:nvGrpSpPr>
          <p:cNvPr id="14" name="Group 13"/>
          <p:cNvGrpSpPr/>
          <p:nvPr/>
        </p:nvGrpSpPr>
        <p:grpSpPr>
          <a:xfrm>
            <a:off x="1068736" y="3573148"/>
            <a:ext cx="1834518" cy="2365675"/>
            <a:chOff x="1068736" y="3573148"/>
            <a:chExt cx="1834518" cy="2365675"/>
          </a:xfrm>
          <a:solidFill>
            <a:srgbClr val="3C6DA8"/>
          </a:solidFill>
        </p:grpSpPr>
        <p:sp>
          <p:nvSpPr>
            <p:cNvPr id="24" name="Rectangle 23"/>
            <p:cNvSpPr/>
            <p:nvPr/>
          </p:nvSpPr>
          <p:spPr>
            <a:xfrm>
              <a:off x="1068736" y="3573148"/>
              <a:ext cx="1834518" cy="2190206"/>
            </a:xfrm>
            <a:custGeom>
              <a:avLst/>
              <a:gdLst/>
              <a:ahLst/>
              <a:cxnLst/>
              <a:rect l="l" t="t" r="r" b="b"/>
              <a:pathLst>
                <a:path w="1834518" h="2190206">
                  <a:moveTo>
                    <a:pt x="894770" y="0"/>
                  </a:moveTo>
                  <a:cubicBezTo>
                    <a:pt x="1055516" y="0"/>
                    <a:pt x="1185826" y="118802"/>
                    <a:pt x="1185826" y="265351"/>
                  </a:cubicBezTo>
                  <a:cubicBezTo>
                    <a:pt x="1185826" y="356944"/>
                    <a:pt x="1134924" y="437699"/>
                    <a:pt x="1057502" y="485384"/>
                  </a:cubicBezTo>
                  <a:lnTo>
                    <a:pt x="1027068" y="500445"/>
                  </a:lnTo>
                  <a:lnTo>
                    <a:pt x="1027068" y="677733"/>
                  </a:lnTo>
                  <a:lnTo>
                    <a:pt x="1834518" y="677733"/>
                  </a:lnTo>
                  <a:lnTo>
                    <a:pt x="1834518" y="1301671"/>
                  </a:lnTo>
                  <a:lnTo>
                    <a:pt x="1647003" y="1301671"/>
                  </a:lnTo>
                  <a:lnTo>
                    <a:pt x="1631942" y="1271237"/>
                  </a:lnTo>
                  <a:cubicBezTo>
                    <a:pt x="1584257" y="1193815"/>
                    <a:pt x="1503502" y="1142913"/>
                    <a:pt x="1411909" y="1142913"/>
                  </a:cubicBezTo>
                  <a:cubicBezTo>
                    <a:pt x="1265360" y="1142913"/>
                    <a:pt x="1146558" y="1273223"/>
                    <a:pt x="1146558" y="1433969"/>
                  </a:cubicBezTo>
                  <a:cubicBezTo>
                    <a:pt x="1146558" y="1594715"/>
                    <a:pt x="1265360" y="1725025"/>
                    <a:pt x="1411909" y="1725025"/>
                  </a:cubicBezTo>
                  <a:cubicBezTo>
                    <a:pt x="1503502" y="1725025"/>
                    <a:pt x="1584257" y="1674123"/>
                    <a:pt x="1631942" y="1596701"/>
                  </a:cubicBezTo>
                  <a:lnTo>
                    <a:pt x="1647003" y="1566267"/>
                  </a:lnTo>
                  <a:lnTo>
                    <a:pt x="1834518" y="1566267"/>
                  </a:lnTo>
                  <a:lnTo>
                    <a:pt x="1834518" y="2190206"/>
                  </a:lnTo>
                  <a:lnTo>
                    <a:pt x="0" y="2190206"/>
                  </a:lnTo>
                  <a:lnTo>
                    <a:pt x="0" y="677733"/>
                  </a:lnTo>
                  <a:lnTo>
                    <a:pt x="762472" y="677733"/>
                  </a:lnTo>
                  <a:lnTo>
                    <a:pt x="762472" y="500445"/>
                  </a:lnTo>
                  <a:lnTo>
                    <a:pt x="732038" y="485384"/>
                  </a:lnTo>
                  <a:cubicBezTo>
                    <a:pt x="654616" y="437699"/>
                    <a:pt x="603714" y="356944"/>
                    <a:pt x="603714" y="265351"/>
                  </a:cubicBezTo>
                  <a:cubicBezTo>
                    <a:pt x="603714" y="118802"/>
                    <a:pt x="734024" y="0"/>
                    <a:pt x="894770" y="0"/>
                  </a:cubicBezTo>
                  <a:close/>
                </a:path>
              </a:pathLst>
            </a:custGeom>
            <a:grp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1078853" y="5352143"/>
              <a:ext cx="1824401" cy="586680"/>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Epigenetics</a:t>
              </a:r>
              <a:endParaRPr lang="en-US" sz="2000" b="1" dirty="0"/>
            </a:p>
          </p:txBody>
        </p:sp>
      </p:grpSp>
      <p:grpSp>
        <p:nvGrpSpPr>
          <p:cNvPr id="16" name="Group 15"/>
          <p:cNvGrpSpPr/>
          <p:nvPr/>
        </p:nvGrpSpPr>
        <p:grpSpPr>
          <a:xfrm>
            <a:off x="4096214" y="4269024"/>
            <a:ext cx="3120961" cy="1669799"/>
            <a:chOff x="4114357" y="4269024"/>
            <a:chExt cx="3120961" cy="1669799"/>
          </a:xfrm>
          <a:solidFill>
            <a:schemeClr val="bg2">
              <a:lumMod val="50000"/>
            </a:schemeClr>
          </a:solidFill>
        </p:grpSpPr>
        <p:sp>
          <p:nvSpPr>
            <p:cNvPr id="11" name="Rectangle 10"/>
            <p:cNvSpPr/>
            <p:nvPr/>
          </p:nvSpPr>
          <p:spPr>
            <a:xfrm>
              <a:off x="4114357" y="4269024"/>
              <a:ext cx="3120961" cy="1512473"/>
            </a:xfrm>
            <a:custGeom>
              <a:avLst/>
              <a:gdLst/>
              <a:ahLst/>
              <a:cxnLst/>
              <a:rect l="l" t="t" r="r" b="b"/>
              <a:pathLst>
                <a:path w="3120961" h="1512473">
                  <a:moveTo>
                    <a:pt x="1378503" y="3868"/>
                  </a:moveTo>
                  <a:lnTo>
                    <a:pt x="1378503" y="196325"/>
                  </a:lnTo>
                  <a:lnTo>
                    <a:pt x="1348069" y="211386"/>
                  </a:lnTo>
                  <a:cubicBezTo>
                    <a:pt x="1270647" y="259071"/>
                    <a:pt x="1219745" y="339826"/>
                    <a:pt x="1219745" y="431419"/>
                  </a:cubicBezTo>
                  <a:cubicBezTo>
                    <a:pt x="1219745" y="577968"/>
                    <a:pt x="1350055" y="696770"/>
                    <a:pt x="1510801" y="696770"/>
                  </a:cubicBezTo>
                  <a:cubicBezTo>
                    <a:pt x="1671547" y="696770"/>
                    <a:pt x="1801857" y="577968"/>
                    <a:pt x="1801857" y="431419"/>
                  </a:cubicBezTo>
                  <a:cubicBezTo>
                    <a:pt x="1801857" y="339826"/>
                    <a:pt x="1750955" y="259071"/>
                    <a:pt x="1673533" y="211386"/>
                  </a:cubicBezTo>
                  <a:lnTo>
                    <a:pt x="1643099" y="196325"/>
                  </a:lnTo>
                  <a:lnTo>
                    <a:pt x="1643099" y="3868"/>
                  </a:lnTo>
                  <a:close/>
                  <a:moveTo>
                    <a:pt x="593541" y="0"/>
                  </a:moveTo>
                  <a:lnTo>
                    <a:pt x="2428059" y="0"/>
                  </a:lnTo>
                  <a:lnTo>
                    <a:pt x="2428059" y="623938"/>
                  </a:lnTo>
                  <a:lnTo>
                    <a:pt x="2620516" y="623938"/>
                  </a:lnTo>
                  <a:lnTo>
                    <a:pt x="2635577" y="593504"/>
                  </a:lnTo>
                  <a:cubicBezTo>
                    <a:pt x="2683262" y="516082"/>
                    <a:pt x="2764017" y="465180"/>
                    <a:pt x="2855610" y="465180"/>
                  </a:cubicBezTo>
                  <a:cubicBezTo>
                    <a:pt x="3002159" y="465180"/>
                    <a:pt x="3120961" y="595490"/>
                    <a:pt x="3120961" y="756236"/>
                  </a:cubicBezTo>
                  <a:cubicBezTo>
                    <a:pt x="3120961" y="916982"/>
                    <a:pt x="3002159" y="1047292"/>
                    <a:pt x="2855610" y="1047292"/>
                  </a:cubicBezTo>
                  <a:cubicBezTo>
                    <a:pt x="2764017" y="1047292"/>
                    <a:pt x="2683262" y="996390"/>
                    <a:pt x="2635577" y="918968"/>
                  </a:cubicBezTo>
                  <a:lnTo>
                    <a:pt x="2620516" y="888534"/>
                  </a:lnTo>
                  <a:lnTo>
                    <a:pt x="2428059" y="888534"/>
                  </a:lnTo>
                  <a:lnTo>
                    <a:pt x="2428059" y="1512473"/>
                  </a:lnTo>
                  <a:lnTo>
                    <a:pt x="593541" y="1512473"/>
                  </a:lnTo>
                  <a:lnTo>
                    <a:pt x="593541" y="826339"/>
                  </a:lnTo>
                  <a:lnTo>
                    <a:pt x="500445" y="826339"/>
                  </a:lnTo>
                  <a:lnTo>
                    <a:pt x="485384" y="856773"/>
                  </a:lnTo>
                  <a:cubicBezTo>
                    <a:pt x="437699" y="934195"/>
                    <a:pt x="356944" y="985097"/>
                    <a:pt x="265351" y="985097"/>
                  </a:cubicBezTo>
                  <a:cubicBezTo>
                    <a:pt x="118802" y="985097"/>
                    <a:pt x="0" y="854787"/>
                    <a:pt x="0" y="694041"/>
                  </a:cubicBezTo>
                  <a:cubicBezTo>
                    <a:pt x="0" y="533295"/>
                    <a:pt x="118802" y="402985"/>
                    <a:pt x="265351" y="402985"/>
                  </a:cubicBezTo>
                  <a:cubicBezTo>
                    <a:pt x="356944" y="402985"/>
                    <a:pt x="437699" y="453887"/>
                    <a:pt x="485384" y="531309"/>
                  </a:cubicBezTo>
                  <a:lnTo>
                    <a:pt x="500445" y="561743"/>
                  </a:lnTo>
                  <a:lnTo>
                    <a:pt x="593541" y="561743"/>
                  </a:lnTo>
                  <a:close/>
                </a:path>
              </a:pathLst>
            </a:custGeom>
            <a:grp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4726041" y="5352143"/>
              <a:ext cx="1824401" cy="586680"/>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rPr>
                <a:t>PAR genes activity</a:t>
              </a:r>
              <a:endParaRPr lang="en-US" sz="2000" b="1" dirty="0">
                <a:solidFill>
                  <a:srgbClr val="000000"/>
                </a:solidFill>
              </a:endParaRPr>
            </a:p>
          </p:txBody>
        </p:sp>
      </p:grpSp>
      <p:grpSp>
        <p:nvGrpSpPr>
          <p:cNvPr id="30" name="Group 29"/>
          <p:cNvGrpSpPr/>
          <p:nvPr/>
        </p:nvGrpSpPr>
        <p:grpSpPr>
          <a:xfrm>
            <a:off x="2210352" y="4300774"/>
            <a:ext cx="2515406" cy="1638049"/>
            <a:chOff x="2210352" y="4300774"/>
            <a:chExt cx="2515406" cy="1638049"/>
          </a:xfrm>
        </p:grpSpPr>
        <p:grpSp>
          <p:nvGrpSpPr>
            <p:cNvPr id="12" name="Group 11"/>
            <p:cNvGrpSpPr/>
            <p:nvPr/>
          </p:nvGrpSpPr>
          <p:grpSpPr>
            <a:xfrm>
              <a:off x="2210352" y="4300774"/>
              <a:ext cx="2515406" cy="1638049"/>
              <a:chOff x="2210352" y="4300774"/>
              <a:chExt cx="2515406" cy="1638049"/>
            </a:xfrm>
            <a:solidFill>
              <a:srgbClr val="009702"/>
            </a:solidFill>
          </p:grpSpPr>
          <p:sp>
            <p:nvSpPr>
              <p:cNvPr id="48" name="Rectangle 47"/>
              <p:cNvSpPr/>
              <p:nvPr/>
            </p:nvSpPr>
            <p:spPr>
              <a:xfrm>
                <a:off x="2210352" y="4300774"/>
                <a:ext cx="2500574" cy="1512473"/>
              </a:xfrm>
              <a:custGeom>
                <a:avLst/>
                <a:gdLst/>
                <a:ahLst/>
                <a:cxnLst/>
                <a:rect l="l" t="t" r="r" b="b"/>
                <a:pathLst>
                  <a:path w="2500574" h="1512473">
                    <a:moveTo>
                      <a:pt x="666056" y="0"/>
                    </a:moveTo>
                    <a:lnTo>
                      <a:pt x="2500574" y="0"/>
                    </a:lnTo>
                    <a:lnTo>
                      <a:pt x="2500574" y="511706"/>
                    </a:lnTo>
                    <a:lnTo>
                      <a:pt x="2421165" y="511706"/>
                    </a:lnTo>
                    <a:lnTo>
                      <a:pt x="2406104" y="481272"/>
                    </a:lnTo>
                    <a:cubicBezTo>
                      <a:pt x="2358419" y="403850"/>
                      <a:pt x="2277664" y="352948"/>
                      <a:pt x="2186071" y="352948"/>
                    </a:cubicBezTo>
                    <a:cubicBezTo>
                      <a:pt x="2039522" y="352948"/>
                      <a:pt x="1920720" y="483258"/>
                      <a:pt x="1920720" y="644004"/>
                    </a:cubicBezTo>
                    <a:cubicBezTo>
                      <a:pt x="1920720" y="804750"/>
                      <a:pt x="2039522" y="935060"/>
                      <a:pt x="2186071" y="935060"/>
                    </a:cubicBezTo>
                    <a:cubicBezTo>
                      <a:pt x="2277664" y="935060"/>
                      <a:pt x="2358419" y="884158"/>
                      <a:pt x="2406104" y="806736"/>
                    </a:cubicBezTo>
                    <a:lnTo>
                      <a:pt x="2421165" y="776302"/>
                    </a:lnTo>
                    <a:lnTo>
                      <a:pt x="2500574" y="776302"/>
                    </a:lnTo>
                    <a:lnTo>
                      <a:pt x="2500574" y="1512473"/>
                    </a:lnTo>
                    <a:lnTo>
                      <a:pt x="666056" y="1512473"/>
                    </a:lnTo>
                    <a:lnTo>
                      <a:pt x="666056" y="839603"/>
                    </a:lnTo>
                    <a:lnTo>
                      <a:pt x="500445" y="839603"/>
                    </a:lnTo>
                    <a:lnTo>
                      <a:pt x="485384" y="870037"/>
                    </a:lnTo>
                    <a:cubicBezTo>
                      <a:pt x="437699" y="947459"/>
                      <a:pt x="356944" y="998361"/>
                      <a:pt x="265351" y="998361"/>
                    </a:cubicBezTo>
                    <a:cubicBezTo>
                      <a:pt x="118802" y="998361"/>
                      <a:pt x="0" y="868051"/>
                      <a:pt x="0" y="707305"/>
                    </a:cubicBezTo>
                    <a:cubicBezTo>
                      <a:pt x="0" y="546559"/>
                      <a:pt x="118802" y="416249"/>
                      <a:pt x="265351" y="416249"/>
                    </a:cubicBezTo>
                    <a:cubicBezTo>
                      <a:pt x="356944" y="416249"/>
                      <a:pt x="437699" y="467151"/>
                      <a:pt x="485384" y="544573"/>
                    </a:cubicBezTo>
                    <a:lnTo>
                      <a:pt x="500445" y="575007"/>
                    </a:lnTo>
                    <a:lnTo>
                      <a:pt x="666056" y="575007"/>
                    </a:lnTo>
                    <a:close/>
                  </a:path>
                </a:pathLst>
              </a:custGeom>
              <a:grp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901357" y="5352143"/>
                <a:ext cx="1824401" cy="586680"/>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3211284" y="5315850"/>
              <a:ext cx="945291" cy="584776"/>
            </a:xfrm>
            <a:prstGeom prst="rect">
              <a:avLst/>
            </a:prstGeom>
            <a:noFill/>
          </p:spPr>
          <p:txBody>
            <a:bodyPr wrap="none" rtlCol="0">
              <a:spAutoFit/>
            </a:bodyPr>
            <a:lstStyle/>
            <a:p>
              <a:r>
                <a:rPr lang="en-US" sz="3200" b="1" dirty="0" smtClean="0">
                  <a:solidFill>
                    <a:schemeClr val="bg1"/>
                  </a:solidFill>
                </a:rPr>
                <a:t>????</a:t>
              </a:r>
              <a:endParaRPr lang="en-US" sz="3200" b="1" dirty="0">
                <a:solidFill>
                  <a:schemeClr val="bg1"/>
                </a:solidFill>
              </a:endParaRPr>
            </a:p>
          </p:txBody>
        </p:sp>
      </p:grpSp>
      <p:grpSp>
        <p:nvGrpSpPr>
          <p:cNvPr id="10" name="Group 9"/>
          <p:cNvGrpSpPr/>
          <p:nvPr/>
        </p:nvGrpSpPr>
        <p:grpSpPr>
          <a:xfrm>
            <a:off x="2883214" y="2487229"/>
            <a:ext cx="2515149" cy="2383015"/>
            <a:chOff x="2865071" y="2487229"/>
            <a:chExt cx="2515149" cy="2383015"/>
          </a:xfrm>
          <a:solidFill>
            <a:srgbClr val="E88019"/>
          </a:solidFill>
        </p:grpSpPr>
        <p:sp>
          <p:nvSpPr>
            <p:cNvPr id="44" name="Rectangle 43"/>
            <p:cNvSpPr/>
            <p:nvPr/>
          </p:nvSpPr>
          <p:spPr>
            <a:xfrm>
              <a:off x="2865071" y="2776232"/>
              <a:ext cx="2515149" cy="2094012"/>
            </a:xfrm>
            <a:custGeom>
              <a:avLst/>
              <a:gdLst/>
              <a:ahLst/>
              <a:cxnLst/>
              <a:rect l="l" t="t" r="r" b="b"/>
              <a:pathLst>
                <a:path w="2515149" h="2094012">
                  <a:moveTo>
                    <a:pt x="443062" y="465180"/>
                  </a:moveTo>
                  <a:cubicBezTo>
                    <a:pt x="351469" y="465180"/>
                    <a:pt x="270714" y="516082"/>
                    <a:pt x="223029" y="593504"/>
                  </a:cubicBezTo>
                  <a:lnTo>
                    <a:pt x="207968" y="623938"/>
                  </a:lnTo>
                  <a:lnTo>
                    <a:pt x="15511" y="623938"/>
                  </a:lnTo>
                  <a:lnTo>
                    <a:pt x="15511" y="888534"/>
                  </a:lnTo>
                  <a:lnTo>
                    <a:pt x="207968" y="888534"/>
                  </a:lnTo>
                  <a:lnTo>
                    <a:pt x="223029" y="918968"/>
                  </a:lnTo>
                  <a:cubicBezTo>
                    <a:pt x="270714" y="996390"/>
                    <a:pt x="351469" y="1047292"/>
                    <a:pt x="443062" y="1047292"/>
                  </a:cubicBezTo>
                  <a:cubicBezTo>
                    <a:pt x="589611" y="1047292"/>
                    <a:pt x="708413" y="916982"/>
                    <a:pt x="708413" y="756236"/>
                  </a:cubicBezTo>
                  <a:cubicBezTo>
                    <a:pt x="708413" y="595490"/>
                    <a:pt x="589611" y="465180"/>
                    <a:pt x="443062" y="465180"/>
                  </a:cubicBezTo>
                  <a:close/>
                  <a:moveTo>
                    <a:pt x="0" y="0"/>
                  </a:moveTo>
                  <a:lnTo>
                    <a:pt x="1834518" y="0"/>
                  </a:lnTo>
                  <a:lnTo>
                    <a:pt x="1834518" y="623938"/>
                  </a:lnTo>
                  <a:lnTo>
                    <a:pt x="2014704" y="623938"/>
                  </a:lnTo>
                  <a:lnTo>
                    <a:pt x="2029765" y="593504"/>
                  </a:lnTo>
                  <a:cubicBezTo>
                    <a:pt x="2077450" y="516082"/>
                    <a:pt x="2158205" y="465180"/>
                    <a:pt x="2249798" y="465180"/>
                  </a:cubicBezTo>
                  <a:cubicBezTo>
                    <a:pt x="2396347" y="465180"/>
                    <a:pt x="2515149" y="595490"/>
                    <a:pt x="2515149" y="756236"/>
                  </a:cubicBezTo>
                  <a:cubicBezTo>
                    <a:pt x="2515149" y="916982"/>
                    <a:pt x="2396347" y="1047292"/>
                    <a:pt x="2249798" y="1047292"/>
                  </a:cubicBezTo>
                  <a:cubicBezTo>
                    <a:pt x="2158205" y="1047292"/>
                    <a:pt x="2077450" y="996390"/>
                    <a:pt x="2029765" y="918968"/>
                  </a:cubicBezTo>
                  <a:lnTo>
                    <a:pt x="2014704" y="888534"/>
                  </a:lnTo>
                  <a:lnTo>
                    <a:pt x="1834518" y="888534"/>
                  </a:lnTo>
                  <a:lnTo>
                    <a:pt x="1834518" y="1512473"/>
                  </a:lnTo>
                  <a:lnTo>
                    <a:pt x="999813" y="1512473"/>
                  </a:lnTo>
                  <a:lnTo>
                    <a:pt x="999813" y="1593567"/>
                  </a:lnTo>
                  <a:lnTo>
                    <a:pt x="1030247" y="1608628"/>
                  </a:lnTo>
                  <a:cubicBezTo>
                    <a:pt x="1107669" y="1656313"/>
                    <a:pt x="1158571" y="1737068"/>
                    <a:pt x="1158571" y="1828661"/>
                  </a:cubicBezTo>
                  <a:cubicBezTo>
                    <a:pt x="1158571" y="1975210"/>
                    <a:pt x="1028261" y="2094012"/>
                    <a:pt x="867515" y="2094012"/>
                  </a:cubicBezTo>
                  <a:cubicBezTo>
                    <a:pt x="706769" y="2094012"/>
                    <a:pt x="576459" y="1975210"/>
                    <a:pt x="576459" y="1828661"/>
                  </a:cubicBezTo>
                  <a:cubicBezTo>
                    <a:pt x="576459" y="1737068"/>
                    <a:pt x="627361" y="1656313"/>
                    <a:pt x="704783" y="1608628"/>
                  </a:cubicBezTo>
                  <a:lnTo>
                    <a:pt x="735217" y="1593567"/>
                  </a:lnTo>
                  <a:lnTo>
                    <a:pt x="735217" y="1512473"/>
                  </a:lnTo>
                  <a:lnTo>
                    <a:pt x="0" y="1512473"/>
                  </a:lnTo>
                  <a:close/>
                </a:path>
              </a:pathLst>
            </a:custGeom>
            <a:grp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865071" y="2487229"/>
              <a:ext cx="1824401" cy="687770"/>
            </a:xfrm>
            <a:prstGeom prst="rect">
              <a:avLst/>
            </a:prstGeom>
            <a:grp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CAG </a:t>
              </a:r>
              <a:r>
                <a:rPr lang="en-US" sz="2000" b="1" dirty="0" err="1" smtClean="0">
                  <a:solidFill>
                    <a:schemeClr val="tx1"/>
                  </a:solidFill>
                </a:rPr>
                <a:t>rpt</a:t>
              </a:r>
              <a:r>
                <a:rPr lang="en-US" sz="2000" b="1" dirty="0" smtClean="0">
                  <a:solidFill>
                    <a:schemeClr val="tx1"/>
                  </a:solidFill>
                </a:rPr>
                <a:t> polymorphism</a:t>
              </a:r>
              <a:endParaRPr lang="en-US" sz="2000" b="1" dirty="0">
                <a:solidFill>
                  <a:schemeClr val="tx1"/>
                </a:solidFill>
              </a:endParaRPr>
            </a:p>
          </p:txBody>
        </p:sp>
      </p:grpSp>
      <p:grpSp>
        <p:nvGrpSpPr>
          <p:cNvPr id="5" name="Group 4"/>
          <p:cNvGrpSpPr/>
          <p:nvPr/>
        </p:nvGrpSpPr>
        <p:grpSpPr>
          <a:xfrm>
            <a:off x="1067730" y="2487229"/>
            <a:ext cx="2527420" cy="1801477"/>
            <a:chOff x="1067730" y="2505372"/>
            <a:chExt cx="2527420" cy="1801477"/>
          </a:xfrm>
          <a:solidFill>
            <a:srgbClr val="BD0202"/>
          </a:solidFill>
        </p:grpSpPr>
        <p:sp>
          <p:nvSpPr>
            <p:cNvPr id="27" name="Rectangle 26"/>
            <p:cNvSpPr/>
            <p:nvPr/>
          </p:nvSpPr>
          <p:spPr>
            <a:xfrm>
              <a:off x="1067730" y="2794376"/>
              <a:ext cx="2527420" cy="1512473"/>
            </a:xfrm>
            <a:custGeom>
              <a:avLst/>
              <a:gdLst/>
              <a:ahLst/>
              <a:cxnLst/>
              <a:rect l="l" t="t" r="r" b="b"/>
              <a:pathLst>
                <a:path w="2527420" h="1512473">
                  <a:moveTo>
                    <a:pt x="0" y="0"/>
                  </a:moveTo>
                  <a:lnTo>
                    <a:pt x="1834518" y="0"/>
                  </a:lnTo>
                  <a:lnTo>
                    <a:pt x="1834518" y="623938"/>
                  </a:lnTo>
                  <a:lnTo>
                    <a:pt x="2026975" y="623938"/>
                  </a:lnTo>
                  <a:lnTo>
                    <a:pt x="2042036" y="593504"/>
                  </a:lnTo>
                  <a:cubicBezTo>
                    <a:pt x="2089721" y="516082"/>
                    <a:pt x="2170476" y="465180"/>
                    <a:pt x="2262069" y="465180"/>
                  </a:cubicBezTo>
                  <a:cubicBezTo>
                    <a:pt x="2408618" y="465180"/>
                    <a:pt x="2527420" y="595490"/>
                    <a:pt x="2527420" y="756236"/>
                  </a:cubicBezTo>
                  <a:cubicBezTo>
                    <a:pt x="2527420" y="916982"/>
                    <a:pt x="2408618" y="1047292"/>
                    <a:pt x="2262069" y="1047292"/>
                  </a:cubicBezTo>
                  <a:cubicBezTo>
                    <a:pt x="2170476" y="1047292"/>
                    <a:pt x="2089721" y="996390"/>
                    <a:pt x="2042036" y="918968"/>
                  </a:cubicBezTo>
                  <a:lnTo>
                    <a:pt x="2026975" y="888534"/>
                  </a:lnTo>
                  <a:lnTo>
                    <a:pt x="1834518" y="888534"/>
                  </a:lnTo>
                  <a:lnTo>
                    <a:pt x="1834518" y="1512473"/>
                  </a:lnTo>
                  <a:lnTo>
                    <a:pt x="1020605" y="1512473"/>
                  </a:lnTo>
                  <a:lnTo>
                    <a:pt x="1020605" y="1322447"/>
                  </a:lnTo>
                  <a:lnTo>
                    <a:pt x="1051039" y="1307386"/>
                  </a:lnTo>
                  <a:cubicBezTo>
                    <a:pt x="1128461" y="1259701"/>
                    <a:pt x="1179363" y="1178946"/>
                    <a:pt x="1179363" y="1087353"/>
                  </a:cubicBezTo>
                  <a:cubicBezTo>
                    <a:pt x="1179363" y="940804"/>
                    <a:pt x="1049053" y="822002"/>
                    <a:pt x="888307" y="822002"/>
                  </a:cubicBezTo>
                  <a:cubicBezTo>
                    <a:pt x="727561" y="822002"/>
                    <a:pt x="597251" y="940804"/>
                    <a:pt x="597251" y="1087353"/>
                  </a:cubicBezTo>
                  <a:cubicBezTo>
                    <a:pt x="597251" y="1178946"/>
                    <a:pt x="648153" y="1259701"/>
                    <a:pt x="725575" y="1307386"/>
                  </a:cubicBezTo>
                  <a:lnTo>
                    <a:pt x="756009" y="1322447"/>
                  </a:lnTo>
                  <a:lnTo>
                    <a:pt x="756009" y="1512473"/>
                  </a:lnTo>
                  <a:lnTo>
                    <a:pt x="0" y="1512473"/>
                  </a:lnTo>
                  <a:close/>
                </a:path>
              </a:pathLst>
            </a:custGeom>
            <a:grp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Rectangle 22"/>
            <p:cNvSpPr/>
            <p:nvPr/>
          </p:nvSpPr>
          <p:spPr>
            <a:xfrm>
              <a:off x="1076170" y="2505372"/>
              <a:ext cx="1824401" cy="687770"/>
            </a:xfrm>
            <a:prstGeom prst="rect">
              <a:avLst/>
            </a:prstGeom>
            <a:grp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Degree of hypogonadism</a:t>
              </a:r>
              <a:endParaRPr lang="en-US" sz="2000" b="1" dirty="0"/>
            </a:p>
          </p:txBody>
        </p:sp>
      </p:grpSp>
    </p:spTree>
    <p:extLst>
      <p:ext uri="{BB962C8B-B14F-4D97-AF65-F5344CB8AC3E}">
        <p14:creationId xmlns:p14="http://schemas.microsoft.com/office/powerpoint/2010/main" val="590928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800" decel="100000"/>
                                        <p:tgtEl>
                                          <p:spTgt spid="6"/>
                                        </p:tgtEl>
                                      </p:cBhvr>
                                    </p:animEffect>
                                    <p:anim calcmode="lin" valueType="num">
                                      <p:cBhvr>
                                        <p:cTn id="41" dur="800" decel="100000" fill="hold"/>
                                        <p:tgtEl>
                                          <p:spTgt spid="6"/>
                                        </p:tgtEl>
                                        <p:attrNameLst>
                                          <p:attrName>style.rotation</p:attrName>
                                        </p:attrNameLst>
                                      </p:cBhvr>
                                      <p:tavLst>
                                        <p:tav tm="0">
                                          <p:val>
                                            <p:fltVal val="-90"/>
                                          </p:val>
                                        </p:tav>
                                        <p:tav tm="100000">
                                          <p:val>
                                            <p:fltVal val="0"/>
                                          </p:val>
                                        </p:tav>
                                      </p:tavLst>
                                    </p:anim>
                                    <p:anim calcmode="lin" valueType="num">
                                      <p:cBhvr>
                                        <p:cTn id="42" dur="800" decel="100000" fill="hold"/>
                                        <p:tgtEl>
                                          <p:spTgt spid="6"/>
                                        </p:tgtEl>
                                        <p:attrNameLst>
                                          <p:attrName>ppt_x</p:attrName>
                                        </p:attrNameLst>
                                      </p:cBhvr>
                                      <p:tavLst>
                                        <p:tav tm="0">
                                          <p:val>
                                            <p:strVal val="#ppt_x+0.4"/>
                                          </p:val>
                                        </p:tav>
                                        <p:tav tm="100000">
                                          <p:val>
                                            <p:strVal val="#ppt_x-0.05"/>
                                          </p:val>
                                        </p:tav>
                                      </p:tavLst>
                                    </p:anim>
                                    <p:anim calcmode="lin" valueType="num">
                                      <p:cBhvr>
                                        <p:cTn id="43" dur="800" decel="100000" fill="hold"/>
                                        <p:tgtEl>
                                          <p:spTgt spid="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solidFill>
                  <a:schemeClr val="bg1"/>
                </a:solidFill>
              </a:rPr>
              <a:t>X Chromosome Functions</a:t>
            </a:r>
            <a:endParaRPr lang="en-US" sz="4800" dirty="0">
              <a:solidFill>
                <a:schemeClr val="bg1"/>
              </a:solidFill>
            </a:endParaRPr>
          </a:p>
        </p:txBody>
      </p:sp>
      <p:pic>
        <p:nvPicPr>
          <p:cNvPr id="10" name="Picture 9" descr="0Br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0987" y="2828908"/>
            <a:ext cx="3542716" cy="2469166"/>
          </a:xfrm>
          <a:prstGeom prst="rect">
            <a:avLst/>
          </a:prstGeom>
        </p:spPr>
      </p:pic>
      <p:pic>
        <p:nvPicPr>
          <p:cNvPr id="11" name="Picture 10" descr="testis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680" y="2703286"/>
            <a:ext cx="1851320" cy="2720411"/>
          </a:xfrm>
          <a:prstGeom prst="rect">
            <a:avLst/>
          </a:prstGeom>
        </p:spPr>
      </p:pic>
      <p:sp>
        <p:nvSpPr>
          <p:cNvPr id="3" name="TextBox 2"/>
          <p:cNvSpPr txBox="1"/>
          <p:nvPr/>
        </p:nvSpPr>
        <p:spPr>
          <a:xfrm>
            <a:off x="2032000" y="5823857"/>
            <a:ext cx="184666" cy="369332"/>
          </a:xfrm>
          <a:prstGeom prst="rect">
            <a:avLst/>
          </a:prstGeom>
          <a:noFill/>
        </p:spPr>
        <p:txBody>
          <a:bodyPr wrap="none" rtlCol="0">
            <a:spAutoFit/>
          </a:bodyPr>
          <a:lstStyle/>
          <a:p>
            <a:endParaRPr lang="en-US" dirty="0"/>
          </a:p>
        </p:txBody>
      </p:sp>
      <p:sp>
        <p:nvSpPr>
          <p:cNvPr id="4" name="TextBox 3"/>
          <p:cNvSpPr txBox="1"/>
          <p:nvPr/>
        </p:nvSpPr>
        <p:spPr>
          <a:xfrm>
            <a:off x="108845" y="1850569"/>
            <a:ext cx="8980721" cy="707886"/>
          </a:xfrm>
          <a:prstGeom prst="rect">
            <a:avLst/>
          </a:prstGeom>
          <a:noFill/>
        </p:spPr>
        <p:txBody>
          <a:bodyPr wrap="square" rtlCol="0">
            <a:spAutoFit/>
          </a:bodyPr>
          <a:lstStyle/>
          <a:p>
            <a:r>
              <a:rPr lang="en-US" sz="2000" b="1" dirty="0"/>
              <a:t>The X chromosome likely contains 800 to 900 genes that provide instructions for making proteins. These proteins perform a variety of different roles in the body</a:t>
            </a:r>
          </a:p>
        </p:txBody>
      </p:sp>
      <p:sp>
        <p:nvSpPr>
          <p:cNvPr id="5" name="TextBox 4"/>
          <p:cNvSpPr txBox="1"/>
          <p:nvPr/>
        </p:nvSpPr>
        <p:spPr>
          <a:xfrm>
            <a:off x="1306286" y="5515427"/>
            <a:ext cx="2553353" cy="523220"/>
          </a:xfrm>
          <a:prstGeom prst="rect">
            <a:avLst/>
          </a:prstGeom>
          <a:noFill/>
        </p:spPr>
        <p:txBody>
          <a:bodyPr wrap="none" rtlCol="0">
            <a:spAutoFit/>
          </a:bodyPr>
          <a:lstStyle/>
          <a:p>
            <a:r>
              <a:rPr lang="en-US" sz="2800" b="1" dirty="0" smtClean="0"/>
              <a:t>Steroidogenesis</a:t>
            </a:r>
            <a:endParaRPr lang="en-US" sz="2800" b="1" dirty="0"/>
          </a:p>
        </p:txBody>
      </p:sp>
      <p:sp>
        <p:nvSpPr>
          <p:cNvPr id="6" name="TextBox 5"/>
          <p:cNvSpPr txBox="1"/>
          <p:nvPr/>
        </p:nvSpPr>
        <p:spPr>
          <a:xfrm>
            <a:off x="1324428" y="5932712"/>
            <a:ext cx="2741481" cy="523220"/>
          </a:xfrm>
          <a:prstGeom prst="rect">
            <a:avLst/>
          </a:prstGeom>
          <a:noFill/>
        </p:spPr>
        <p:txBody>
          <a:bodyPr wrap="none" rtlCol="0">
            <a:spAutoFit/>
          </a:bodyPr>
          <a:lstStyle/>
          <a:p>
            <a:r>
              <a:rPr lang="en-US" sz="2800" b="1" dirty="0" smtClean="0"/>
              <a:t>Spermatogenesis</a:t>
            </a:r>
            <a:endParaRPr lang="en-US" sz="2800" b="1" dirty="0"/>
          </a:p>
        </p:txBody>
      </p:sp>
      <p:sp>
        <p:nvSpPr>
          <p:cNvPr id="7" name="TextBox 6"/>
          <p:cNvSpPr txBox="1"/>
          <p:nvPr/>
        </p:nvSpPr>
        <p:spPr>
          <a:xfrm>
            <a:off x="5606143" y="5315856"/>
            <a:ext cx="3607929" cy="1200328"/>
          </a:xfrm>
          <a:prstGeom prst="rect">
            <a:avLst/>
          </a:prstGeom>
          <a:noFill/>
        </p:spPr>
        <p:txBody>
          <a:bodyPr wrap="none" rtlCol="0">
            <a:spAutoFit/>
          </a:bodyPr>
          <a:lstStyle/>
          <a:p>
            <a:r>
              <a:rPr lang="en-US" sz="2400" b="1" dirty="0" smtClean="0"/>
              <a:t>Brain modeling Maturity</a:t>
            </a:r>
          </a:p>
          <a:p>
            <a:r>
              <a:rPr lang="en-US" sz="2400" b="1" dirty="0" smtClean="0"/>
              <a:t>Language/Emotions</a:t>
            </a:r>
          </a:p>
          <a:p>
            <a:r>
              <a:rPr lang="en-US" sz="2400" b="1" dirty="0" smtClean="0"/>
              <a:t>Behaviour/executive skills</a:t>
            </a:r>
            <a:endParaRPr lang="en-US" sz="2400" b="1" dirty="0"/>
          </a:p>
        </p:txBody>
      </p:sp>
      <p:sp>
        <p:nvSpPr>
          <p:cNvPr id="9" name="TextBox 8"/>
          <p:cNvSpPr txBox="1"/>
          <p:nvPr/>
        </p:nvSpPr>
        <p:spPr>
          <a:xfrm>
            <a:off x="3882571" y="2630710"/>
            <a:ext cx="1133644" cy="954107"/>
          </a:xfrm>
          <a:prstGeom prst="rect">
            <a:avLst/>
          </a:prstGeom>
          <a:noFill/>
        </p:spPr>
        <p:txBody>
          <a:bodyPr wrap="none" rtlCol="0">
            <a:spAutoFit/>
          </a:bodyPr>
          <a:lstStyle/>
          <a:p>
            <a:r>
              <a:rPr lang="en-US" sz="2800" b="1" dirty="0" smtClean="0"/>
              <a:t>46</a:t>
            </a:r>
            <a:r>
              <a:rPr lang="en-US" sz="2800" b="1" dirty="0" smtClean="0">
                <a:solidFill>
                  <a:srgbClr val="FF0000"/>
                </a:solidFill>
              </a:rPr>
              <a:t>X</a:t>
            </a:r>
            <a:r>
              <a:rPr lang="en-US" sz="2800" b="1" dirty="0" smtClean="0"/>
              <a:t>Y</a:t>
            </a:r>
          </a:p>
          <a:p>
            <a:r>
              <a:rPr lang="en-US" sz="2800" b="1" dirty="0" smtClean="0"/>
              <a:t>47</a:t>
            </a:r>
            <a:r>
              <a:rPr lang="en-US" sz="2800" b="1" dirty="0" smtClean="0">
                <a:solidFill>
                  <a:srgbClr val="FF0000"/>
                </a:solidFill>
              </a:rPr>
              <a:t>X</a:t>
            </a:r>
            <a:r>
              <a:rPr lang="en-US" sz="2800" b="1" dirty="0" smtClean="0"/>
              <a:t>XY</a:t>
            </a:r>
            <a:endParaRPr lang="en-US" sz="2800" b="1" dirty="0"/>
          </a:p>
        </p:txBody>
      </p:sp>
      <p:cxnSp>
        <p:nvCxnSpPr>
          <p:cNvPr id="13" name="Straight Arrow Connector 12"/>
          <p:cNvCxnSpPr/>
          <p:nvPr/>
        </p:nvCxnSpPr>
        <p:spPr>
          <a:xfrm>
            <a:off x="5080005" y="3592283"/>
            <a:ext cx="362857" cy="3810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472534" y="3653968"/>
            <a:ext cx="362857" cy="3810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2190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bg1"/>
                </a:solidFill>
              </a:rPr>
              <a:t>Klinefelter Syndrome</a:t>
            </a:r>
            <a:endParaRPr lang="en-US" sz="6000" b="1" dirty="0">
              <a:solidFill>
                <a:schemeClr val="bg1"/>
              </a:solidFill>
            </a:endParaRPr>
          </a:p>
        </p:txBody>
      </p:sp>
      <p:sp>
        <p:nvSpPr>
          <p:cNvPr id="3" name="TextBox 2"/>
          <p:cNvSpPr txBox="1"/>
          <p:nvPr/>
        </p:nvSpPr>
        <p:spPr>
          <a:xfrm flipH="1">
            <a:off x="4624026" y="2575609"/>
            <a:ext cx="4621778" cy="3539431"/>
          </a:xfrm>
          <a:prstGeom prst="rect">
            <a:avLst/>
          </a:prstGeom>
          <a:noFill/>
        </p:spPr>
        <p:txBody>
          <a:bodyPr wrap="none" rtlCol="0">
            <a:spAutoFit/>
          </a:bodyPr>
          <a:lstStyle/>
          <a:p>
            <a:pPr marL="457200" indent="-457200">
              <a:buFont typeface="Wingdings" charset="2"/>
              <a:buChar char="§"/>
            </a:pPr>
            <a:r>
              <a:rPr lang="en-US" sz="2800" b="1" dirty="0" smtClean="0"/>
              <a:t>Cardiovascular</a:t>
            </a:r>
          </a:p>
          <a:p>
            <a:pPr marL="457200" indent="-457200">
              <a:buFont typeface="Wingdings" charset="2"/>
              <a:buChar char="§"/>
            </a:pPr>
            <a:r>
              <a:rPr lang="en-US" sz="2800" b="1" dirty="0" smtClean="0"/>
              <a:t>Osteoporosis</a:t>
            </a:r>
          </a:p>
          <a:p>
            <a:pPr marL="457200" indent="-457200">
              <a:buFont typeface="Wingdings" charset="2"/>
              <a:buChar char="§"/>
            </a:pPr>
            <a:r>
              <a:rPr lang="en-US" sz="2800" b="1" dirty="0" smtClean="0"/>
              <a:t>Metabolic syndrome</a:t>
            </a:r>
          </a:p>
          <a:p>
            <a:pPr marL="457200" indent="-457200">
              <a:buFont typeface="Wingdings" charset="2"/>
              <a:buChar char="§"/>
            </a:pPr>
            <a:r>
              <a:rPr lang="en-US" sz="2800" b="1" dirty="0" smtClean="0"/>
              <a:t>Endocrine</a:t>
            </a:r>
          </a:p>
          <a:p>
            <a:pPr marL="457200" indent="-457200">
              <a:buFont typeface="Wingdings" charset="2"/>
              <a:buChar char="§"/>
            </a:pPr>
            <a:r>
              <a:rPr lang="en-US" sz="2800" b="1" dirty="0" smtClean="0"/>
              <a:t>DM</a:t>
            </a:r>
          </a:p>
          <a:p>
            <a:pPr marL="457200" indent="-457200">
              <a:buFont typeface="Wingdings" charset="2"/>
              <a:buChar char="§"/>
            </a:pPr>
            <a:r>
              <a:rPr lang="en-US" sz="2800" b="1" dirty="0" smtClean="0"/>
              <a:t>Infections</a:t>
            </a:r>
          </a:p>
          <a:p>
            <a:pPr marL="457200" indent="-457200">
              <a:buFont typeface="Wingdings" charset="2"/>
              <a:buChar char="§"/>
            </a:pPr>
            <a:r>
              <a:rPr lang="en-US" sz="2800" b="1" dirty="0" smtClean="0"/>
              <a:t>Auto immune SLE X14</a:t>
            </a:r>
          </a:p>
          <a:p>
            <a:pPr marL="457200" indent="-457200">
              <a:buFont typeface="Wingdings" charset="2"/>
              <a:buChar char="§"/>
            </a:pPr>
            <a:r>
              <a:rPr lang="en-US" sz="2800" b="1" dirty="0" smtClean="0"/>
              <a:t>Neurocognitive &amp; Learning</a:t>
            </a:r>
            <a:endParaRPr lang="en-US" sz="2800" b="1" dirty="0"/>
          </a:p>
        </p:txBody>
      </p:sp>
      <p:sp>
        <p:nvSpPr>
          <p:cNvPr id="4" name="TextBox 3"/>
          <p:cNvSpPr txBox="1"/>
          <p:nvPr/>
        </p:nvSpPr>
        <p:spPr>
          <a:xfrm flipH="1">
            <a:off x="36542" y="2652268"/>
            <a:ext cx="4660250" cy="2677656"/>
          </a:xfrm>
          <a:prstGeom prst="rect">
            <a:avLst/>
          </a:prstGeom>
          <a:noFill/>
        </p:spPr>
        <p:txBody>
          <a:bodyPr wrap="none" rtlCol="0">
            <a:spAutoFit/>
          </a:bodyPr>
          <a:lstStyle/>
          <a:p>
            <a:pPr marL="457200" indent="-457200">
              <a:buFont typeface="Arial"/>
              <a:buChar char="•"/>
            </a:pPr>
            <a:r>
              <a:rPr lang="en-US" sz="2800" b="1" dirty="0" smtClean="0"/>
              <a:t>Small firm testis</a:t>
            </a:r>
          </a:p>
          <a:p>
            <a:pPr marL="457200" indent="-457200">
              <a:buFont typeface="Arial"/>
              <a:buChar char="•"/>
            </a:pPr>
            <a:r>
              <a:rPr lang="en-US" sz="2800" b="1" dirty="0" smtClean="0"/>
              <a:t>Tall stature</a:t>
            </a:r>
          </a:p>
          <a:p>
            <a:pPr marL="457200" indent="-457200">
              <a:buFont typeface="Arial"/>
              <a:buChar char="•"/>
            </a:pPr>
            <a:r>
              <a:rPr lang="en-US" sz="2800" b="1" dirty="0" smtClean="0"/>
              <a:t>Azoospermia</a:t>
            </a:r>
          </a:p>
          <a:p>
            <a:pPr marL="457200" indent="-457200">
              <a:buFont typeface="Arial"/>
              <a:buChar char="•"/>
            </a:pPr>
            <a:r>
              <a:rPr lang="en-US" sz="2800" b="1" dirty="0" smtClean="0"/>
              <a:t>Gynecomastia</a:t>
            </a:r>
          </a:p>
          <a:p>
            <a:pPr marL="457200" indent="-457200">
              <a:buFont typeface="Arial"/>
              <a:buChar char="•"/>
            </a:pPr>
            <a:r>
              <a:rPr lang="en-US" sz="2800" b="1" dirty="0" smtClean="0"/>
              <a:t>Eunuchoid proportions</a:t>
            </a:r>
          </a:p>
          <a:p>
            <a:pPr marL="457200" indent="-457200">
              <a:buFont typeface="Arial"/>
              <a:buChar char="•"/>
            </a:pPr>
            <a:r>
              <a:rPr lang="en-US" sz="2800" b="1" dirty="0" smtClean="0"/>
              <a:t>Sparse body and facial hair</a:t>
            </a:r>
            <a:endParaRPr lang="en-US" sz="2800" b="1" dirty="0"/>
          </a:p>
        </p:txBody>
      </p:sp>
      <p:sp>
        <p:nvSpPr>
          <p:cNvPr id="5" name="TextBox 4"/>
          <p:cNvSpPr txBox="1"/>
          <p:nvPr/>
        </p:nvSpPr>
        <p:spPr>
          <a:xfrm flipH="1">
            <a:off x="54389" y="1923142"/>
            <a:ext cx="3185487" cy="523220"/>
          </a:xfrm>
          <a:prstGeom prst="rect">
            <a:avLst/>
          </a:prstGeom>
          <a:noFill/>
        </p:spPr>
        <p:txBody>
          <a:bodyPr wrap="none" rtlCol="0">
            <a:spAutoFit/>
          </a:bodyPr>
          <a:lstStyle/>
          <a:p>
            <a:pPr marL="457200" indent="-457200">
              <a:buFont typeface="Arial"/>
              <a:buChar char="•"/>
            </a:pPr>
            <a:r>
              <a:rPr lang="en-US" sz="2800" b="1" dirty="0" smtClean="0">
                <a:solidFill>
                  <a:srgbClr val="FF0000"/>
                </a:solidFill>
              </a:rPr>
              <a:t>Cardinal features</a:t>
            </a:r>
            <a:endParaRPr lang="en-US" sz="2800" b="1" dirty="0">
              <a:solidFill>
                <a:srgbClr val="FF0000"/>
              </a:solidFill>
            </a:endParaRPr>
          </a:p>
        </p:txBody>
      </p:sp>
      <p:sp>
        <p:nvSpPr>
          <p:cNvPr id="6" name="TextBox 5"/>
          <p:cNvSpPr txBox="1"/>
          <p:nvPr/>
        </p:nvSpPr>
        <p:spPr>
          <a:xfrm flipH="1">
            <a:off x="4590171" y="1923141"/>
            <a:ext cx="4378122" cy="523220"/>
          </a:xfrm>
          <a:prstGeom prst="rect">
            <a:avLst/>
          </a:prstGeom>
          <a:noFill/>
        </p:spPr>
        <p:txBody>
          <a:bodyPr wrap="none" rtlCol="0">
            <a:spAutoFit/>
          </a:bodyPr>
          <a:lstStyle/>
          <a:p>
            <a:pPr marL="457200" indent="-457200">
              <a:buFont typeface="Wingdings" charset="2"/>
              <a:buChar char="§"/>
            </a:pPr>
            <a:r>
              <a:rPr lang="en-US" sz="2800" b="1" dirty="0" smtClean="0">
                <a:solidFill>
                  <a:srgbClr val="FF0000"/>
                </a:solidFill>
              </a:rPr>
              <a:t>Associated comorbidities</a:t>
            </a:r>
            <a:endParaRPr lang="en-US" sz="2800" b="1" dirty="0">
              <a:solidFill>
                <a:srgbClr val="FF0000"/>
              </a:solidFill>
            </a:endParaRPr>
          </a:p>
        </p:txBody>
      </p:sp>
    </p:spTree>
    <p:extLst>
      <p:ext uri="{BB962C8B-B14F-4D97-AF65-F5344CB8AC3E}">
        <p14:creationId xmlns:p14="http://schemas.microsoft.com/office/powerpoint/2010/main" val="38058674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chemeClr val="bg1"/>
                </a:solidFill>
              </a:rPr>
              <a:t>Hormonal control of spermatogenesis</a:t>
            </a:r>
            <a:endParaRPr lang="en-US" sz="4000" b="1" dirty="0">
              <a:solidFill>
                <a:schemeClr val="bg1"/>
              </a:solidFill>
            </a:endParaRPr>
          </a:p>
        </p:txBody>
      </p:sp>
      <p:pic>
        <p:nvPicPr>
          <p:cNvPr id="3" name="Picture 2"/>
          <p:cNvPicPr>
            <a:picLocks noChangeAspect="1"/>
          </p:cNvPicPr>
          <p:nvPr/>
        </p:nvPicPr>
        <p:blipFill>
          <a:blip r:embed="rId2"/>
          <a:stretch>
            <a:fillRect/>
          </a:stretch>
        </p:blipFill>
        <p:spPr>
          <a:xfrm>
            <a:off x="379187" y="1614714"/>
            <a:ext cx="8410897" cy="5243286"/>
          </a:xfrm>
          <a:prstGeom prst="rect">
            <a:avLst/>
          </a:prstGeom>
          <a:solidFill>
            <a:schemeClr val="bg2"/>
          </a:solidFill>
          <a:ln>
            <a:solidFill>
              <a:schemeClr val="bg2">
                <a:lumMod val="75000"/>
              </a:schemeClr>
            </a:solidFill>
          </a:ln>
        </p:spPr>
      </p:pic>
    </p:spTree>
    <p:extLst>
      <p:ext uri="{BB962C8B-B14F-4D97-AF65-F5344CB8AC3E}">
        <p14:creationId xmlns:p14="http://schemas.microsoft.com/office/powerpoint/2010/main" val="33745354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Testosterone to Estrogen Ratio</a:t>
            </a:r>
            <a:endParaRPr lang="en-US" b="1" dirty="0">
              <a:solidFill>
                <a:schemeClr val="bg1"/>
              </a:solidFill>
            </a:endParaRPr>
          </a:p>
        </p:txBody>
      </p:sp>
      <p:grpSp>
        <p:nvGrpSpPr>
          <p:cNvPr id="28" name="Group 27"/>
          <p:cNvGrpSpPr/>
          <p:nvPr/>
        </p:nvGrpSpPr>
        <p:grpSpPr>
          <a:xfrm>
            <a:off x="4608286" y="2623441"/>
            <a:ext cx="4535714" cy="3649755"/>
            <a:chOff x="1" y="2446685"/>
            <a:chExt cx="4535714" cy="3649755"/>
          </a:xfrm>
        </p:grpSpPr>
        <p:pic>
          <p:nvPicPr>
            <p:cNvPr id="9" name="Picture 8"/>
            <p:cNvPicPr>
              <a:picLocks noChangeAspect="1"/>
            </p:cNvPicPr>
            <p:nvPr/>
          </p:nvPicPr>
          <p:blipFill>
            <a:blip r:embed="rId2">
              <a:alphaModFix amt="50000"/>
            </a:blip>
            <a:stretch>
              <a:fillRect/>
            </a:stretch>
          </p:blipFill>
          <p:spPr>
            <a:xfrm>
              <a:off x="1" y="2446685"/>
              <a:ext cx="4535714" cy="3077806"/>
            </a:xfrm>
            <a:prstGeom prst="rect">
              <a:avLst/>
            </a:prstGeom>
          </p:spPr>
        </p:pic>
        <p:sp>
          <p:nvSpPr>
            <p:cNvPr id="14" name="Oval 13"/>
            <p:cNvSpPr/>
            <p:nvPr/>
          </p:nvSpPr>
          <p:spPr>
            <a:xfrm>
              <a:off x="830900" y="3479773"/>
              <a:ext cx="689429" cy="58782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chemeClr val="bg1"/>
                  </a:solidFill>
                </a:rPr>
                <a:t>T</a:t>
              </a:r>
              <a:endParaRPr lang="en-US" sz="4000" b="1" dirty="0">
                <a:solidFill>
                  <a:schemeClr val="bg1"/>
                </a:solidFill>
              </a:endParaRPr>
            </a:p>
          </p:txBody>
        </p:sp>
        <p:sp>
          <p:nvSpPr>
            <p:cNvPr id="15" name="Oval 14"/>
            <p:cNvSpPr/>
            <p:nvPr/>
          </p:nvSpPr>
          <p:spPr>
            <a:xfrm>
              <a:off x="2960887" y="4140177"/>
              <a:ext cx="689429" cy="58782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bg1"/>
                  </a:solidFill>
                </a:rPr>
                <a:t>E</a:t>
              </a:r>
            </a:p>
          </p:txBody>
        </p:sp>
        <p:sp>
          <p:nvSpPr>
            <p:cNvPr id="17" name="TextBox 16"/>
            <p:cNvSpPr txBox="1"/>
            <p:nvPr/>
          </p:nvSpPr>
          <p:spPr>
            <a:xfrm>
              <a:off x="1549360" y="5450109"/>
              <a:ext cx="1402948" cy="646331"/>
            </a:xfrm>
            <a:prstGeom prst="rect">
              <a:avLst/>
            </a:prstGeom>
            <a:noFill/>
          </p:spPr>
          <p:txBody>
            <a:bodyPr wrap="none" rtlCol="0">
              <a:spAutoFit/>
            </a:bodyPr>
            <a:lstStyle/>
            <a:p>
              <a:r>
                <a:rPr lang="en-US" sz="3600" b="1" dirty="0" smtClean="0"/>
                <a:t>47XXY</a:t>
              </a:r>
              <a:endParaRPr lang="en-US" sz="3600" b="1" dirty="0"/>
            </a:p>
          </p:txBody>
        </p:sp>
        <p:sp>
          <p:nvSpPr>
            <p:cNvPr id="18" name="TextBox 17"/>
            <p:cNvSpPr txBox="1"/>
            <p:nvPr/>
          </p:nvSpPr>
          <p:spPr>
            <a:xfrm>
              <a:off x="2086409" y="2902864"/>
              <a:ext cx="377026" cy="461665"/>
            </a:xfrm>
            <a:prstGeom prst="rect">
              <a:avLst/>
            </a:prstGeom>
            <a:noFill/>
          </p:spPr>
          <p:txBody>
            <a:bodyPr wrap="none" rtlCol="0">
              <a:spAutoFit/>
            </a:bodyPr>
            <a:lstStyle/>
            <a:p>
              <a:r>
                <a:rPr lang="en-US" sz="2400" b="1" dirty="0" smtClean="0">
                  <a:solidFill>
                    <a:schemeClr val="bg1"/>
                  </a:solidFill>
                </a:rPr>
                <a:t>A</a:t>
              </a:r>
              <a:endParaRPr lang="en-US" sz="2400" b="1" dirty="0">
                <a:solidFill>
                  <a:schemeClr val="bg1"/>
                </a:solidFill>
              </a:endParaRPr>
            </a:p>
          </p:txBody>
        </p:sp>
        <p:sp>
          <p:nvSpPr>
            <p:cNvPr id="25" name="Up Arrow 24"/>
            <p:cNvSpPr/>
            <p:nvPr/>
          </p:nvSpPr>
          <p:spPr>
            <a:xfrm>
              <a:off x="1796118" y="3175007"/>
              <a:ext cx="254000" cy="399144"/>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0" y="2636140"/>
            <a:ext cx="4535714" cy="3624356"/>
            <a:chOff x="4535715" y="2446685"/>
            <a:chExt cx="4535714" cy="3624356"/>
          </a:xfrm>
        </p:grpSpPr>
        <p:pic>
          <p:nvPicPr>
            <p:cNvPr id="10" name="Picture 9"/>
            <p:cNvPicPr>
              <a:picLocks noChangeAspect="1"/>
            </p:cNvPicPr>
            <p:nvPr/>
          </p:nvPicPr>
          <p:blipFill>
            <a:blip r:embed="rId2">
              <a:alphaModFix amt="50000"/>
            </a:blip>
            <a:stretch>
              <a:fillRect/>
            </a:stretch>
          </p:blipFill>
          <p:spPr>
            <a:xfrm flipH="1">
              <a:off x="4535715" y="2446685"/>
              <a:ext cx="4535714" cy="3077806"/>
            </a:xfrm>
            <a:prstGeom prst="rect">
              <a:avLst/>
            </a:prstGeom>
          </p:spPr>
        </p:pic>
        <p:sp>
          <p:nvSpPr>
            <p:cNvPr id="11" name="Oval 10"/>
            <p:cNvSpPr/>
            <p:nvPr/>
          </p:nvSpPr>
          <p:spPr>
            <a:xfrm>
              <a:off x="5431961" y="4140177"/>
              <a:ext cx="689429" cy="58782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chemeClr val="bg1"/>
                  </a:solidFill>
                </a:rPr>
                <a:t>T</a:t>
              </a:r>
              <a:endParaRPr lang="en-US" sz="4000" b="1" dirty="0">
                <a:solidFill>
                  <a:schemeClr val="bg1"/>
                </a:solidFill>
              </a:endParaRPr>
            </a:p>
          </p:txBody>
        </p:sp>
        <p:sp>
          <p:nvSpPr>
            <p:cNvPr id="13" name="Oval 12"/>
            <p:cNvSpPr/>
            <p:nvPr/>
          </p:nvSpPr>
          <p:spPr>
            <a:xfrm>
              <a:off x="7554675" y="3479773"/>
              <a:ext cx="689429" cy="58782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chemeClr val="bg1"/>
                  </a:solidFill>
                </a:rPr>
                <a:t>E</a:t>
              </a:r>
            </a:p>
          </p:txBody>
        </p:sp>
        <p:sp>
          <p:nvSpPr>
            <p:cNvPr id="16" name="TextBox 15"/>
            <p:cNvSpPr txBox="1"/>
            <p:nvPr/>
          </p:nvSpPr>
          <p:spPr>
            <a:xfrm>
              <a:off x="6222998" y="5424710"/>
              <a:ext cx="1146768" cy="646331"/>
            </a:xfrm>
            <a:prstGeom prst="rect">
              <a:avLst/>
            </a:prstGeom>
            <a:noFill/>
          </p:spPr>
          <p:txBody>
            <a:bodyPr wrap="none" rtlCol="0">
              <a:spAutoFit/>
            </a:bodyPr>
            <a:lstStyle/>
            <a:p>
              <a:r>
                <a:rPr lang="en-US" sz="3600" b="1" dirty="0" smtClean="0"/>
                <a:t>46XY</a:t>
              </a:r>
              <a:endParaRPr lang="en-US" sz="3600" b="1" dirty="0"/>
            </a:p>
          </p:txBody>
        </p:sp>
        <p:sp>
          <p:nvSpPr>
            <p:cNvPr id="19" name="TextBox 18"/>
            <p:cNvSpPr txBox="1"/>
            <p:nvPr/>
          </p:nvSpPr>
          <p:spPr>
            <a:xfrm>
              <a:off x="6629415" y="2873834"/>
              <a:ext cx="377026" cy="461665"/>
            </a:xfrm>
            <a:prstGeom prst="rect">
              <a:avLst/>
            </a:prstGeom>
            <a:noFill/>
          </p:spPr>
          <p:txBody>
            <a:bodyPr wrap="none" rtlCol="0">
              <a:spAutoFit/>
            </a:bodyPr>
            <a:lstStyle/>
            <a:p>
              <a:r>
                <a:rPr lang="en-US" sz="2400" b="1" dirty="0" smtClean="0">
                  <a:solidFill>
                    <a:schemeClr val="bg1"/>
                  </a:solidFill>
                </a:rPr>
                <a:t>A</a:t>
              </a:r>
              <a:endParaRPr lang="en-US" sz="2400" b="1" dirty="0">
                <a:solidFill>
                  <a:schemeClr val="bg1"/>
                </a:solidFill>
              </a:endParaRPr>
            </a:p>
          </p:txBody>
        </p:sp>
        <p:sp>
          <p:nvSpPr>
            <p:cNvPr id="26" name="Up Arrow 25"/>
            <p:cNvSpPr/>
            <p:nvPr/>
          </p:nvSpPr>
          <p:spPr>
            <a:xfrm rot="5400000" flipH="1">
              <a:off x="7064844" y="3091548"/>
              <a:ext cx="254000" cy="399144"/>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15482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Spermatogenesis</a:t>
            </a:r>
            <a:endParaRPr lang="en-US" b="1" dirty="0">
              <a:solidFill>
                <a:schemeClr val="bg1"/>
              </a:solidFill>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557338"/>
            <a:ext cx="910748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7561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Mechanism of Testicular Dysfunction in KS</a:t>
            </a:r>
            <a:endParaRPr lang="en-US" b="1" dirty="0">
              <a:solidFill>
                <a:schemeClr val="bg1"/>
              </a:solidFill>
            </a:endParaRPr>
          </a:p>
        </p:txBody>
      </p:sp>
      <p:sp>
        <p:nvSpPr>
          <p:cNvPr id="3" name="Rectangle 2"/>
          <p:cNvSpPr/>
          <p:nvPr/>
        </p:nvSpPr>
        <p:spPr>
          <a:xfrm>
            <a:off x="0" y="1966407"/>
            <a:ext cx="9144000" cy="1938992"/>
          </a:xfrm>
          <a:prstGeom prst="rect">
            <a:avLst/>
          </a:prstGeom>
        </p:spPr>
        <p:txBody>
          <a:bodyPr wrap="square">
            <a:spAutoFit/>
          </a:bodyPr>
          <a:lstStyle/>
          <a:p>
            <a:r>
              <a:rPr lang="en-US" sz="2400" b="1" dirty="0"/>
              <a:t>Azoospermia in KS is the consequence of </a:t>
            </a:r>
            <a:r>
              <a:rPr lang="en-US" sz="2400" b="1" dirty="0">
                <a:solidFill>
                  <a:srgbClr val="FF0000"/>
                </a:solidFill>
              </a:rPr>
              <a:t>progressive germ cells degeneration </a:t>
            </a:r>
            <a:r>
              <a:rPr lang="en-US" sz="2400" b="1" dirty="0"/>
              <a:t>starting from mid-puberty </a:t>
            </a:r>
            <a:r>
              <a:rPr lang="en-US" sz="2400" b="1" dirty="0" smtClean="0"/>
              <a:t>, </a:t>
            </a:r>
            <a:r>
              <a:rPr lang="en-US" sz="2400" b="1" dirty="0"/>
              <a:t>a critical period in which also </a:t>
            </a:r>
            <a:r>
              <a:rPr lang="en-US" sz="2400" b="1" dirty="0" err="1"/>
              <a:t>Sertoli</a:t>
            </a:r>
            <a:r>
              <a:rPr lang="en-US" sz="2400" b="1" dirty="0"/>
              <a:t> cells (SCs) function impairs in association with an extensive </a:t>
            </a:r>
            <a:r>
              <a:rPr lang="en-US" sz="2400" b="1" dirty="0">
                <a:solidFill>
                  <a:srgbClr val="FF0000"/>
                </a:solidFill>
              </a:rPr>
              <a:t>fibrosis </a:t>
            </a:r>
            <a:r>
              <a:rPr lang="en-US" sz="2400" b="1" dirty="0"/>
              <a:t>and </a:t>
            </a:r>
            <a:r>
              <a:rPr lang="en-US" sz="2400" b="1" dirty="0">
                <a:solidFill>
                  <a:srgbClr val="FF0000"/>
                </a:solidFill>
              </a:rPr>
              <a:t>hyalinization </a:t>
            </a:r>
            <a:r>
              <a:rPr lang="en-US" sz="2400" b="1" dirty="0"/>
              <a:t>of the seminiferous tubules and </a:t>
            </a:r>
            <a:r>
              <a:rPr lang="en-US" sz="2400" b="1" dirty="0">
                <a:solidFill>
                  <a:srgbClr val="FF0000"/>
                </a:solidFill>
              </a:rPr>
              <a:t>hyperplasia</a:t>
            </a:r>
            <a:r>
              <a:rPr lang="en-US" sz="2400" b="1" dirty="0"/>
              <a:t> of </a:t>
            </a:r>
            <a:r>
              <a:rPr lang="en-US" sz="2400" b="1" dirty="0" err="1"/>
              <a:t>interstitium</a:t>
            </a:r>
            <a:r>
              <a:rPr lang="en-US" sz="2400" b="1" dirty="0"/>
              <a:t> and </a:t>
            </a:r>
            <a:r>
              <a:rPr lang="en-US" sz="2400" b="1" dirty="0" err="1">
                <a:solidFill>
                  <a:srgbClr val="FF0000"/>
                </a:solidFill>
              </a:rPr>
              <a:t>Leydig</a:t>
            </a:r>
            <a:r>
              <a:rPr lang="en-US" sz="2400" b="1" dirty="0">
                <a:solidFill>
                  <a:srgbClr val="FF0000"/>
                </a:solidFill>
              </a:rPr>
              <a:t> cells </a:t>
            </a:r>
            <a:r>
              <a:rPr lang="en-US" sz="2400" b="1" dirty="0"/>
              <a:t>(LCs) </a:t>
            </a:r>
          </a:p>
        </p:txBody>
      </p:sp>
      <p:sp>
        <p:nvSpPr>
          <p:cNvPr id="4" name="TextBox 3"/>
          <p:cNvSpPr txBox="1"/>
          <p:nvPr/>
        </p:nvSpPr>
        <p:spPr>
          <a:xfrm>
            <a:off x="0" y="4630093"/>
            <a:ext cx="9597571" cy="1815882"/>
          </a:xfrm>
          <a:prstGeom prst="rect">
            <a:avLst/>
          </a:prstGeom>
          <a:noFill/>
        </p:spPr>
        <p:txBody>
          <a:bodyPr wrap="square" rtlCol="0">
            <a:spAutoFit/>
          </a:bodyPr>
          <a:lstStyle/>
          <a:p>
            <a:r>
              <a:rPr lang="en-US" sz="2800" b="1" dirty="0"/>
              <a:t>The presence of an</a:t>
            </a:r>
            <a:r>
              <a:rPr lang="en-US" sz="2800" b="1" dirty="0">
                <a:solidFill>
                  <a:srgbClr val="FF0000"/>
                </a:solidFill>
              </a:rPr>
              <a:t> increased apoptosis </a:t>
            </a:r>
            <a:r>
              <a:rPr lang="en-US" sz="2800" b="1" dirty="0"/>
              <a:t>affecting SCs and LCs has been proposed as a main mechanism leading to KS testis dysfunction </a:t>
            </a:r>
            <a:r>
              <a:rPr lang="en-US" sz="2800" b="1" dirty="0" smtClean="0"/>
              <a:t>. </a:t>
            </a:r>
            <a:r>
              <a:rPr lang="en-US" sz="2800" b="1" dirty="0" smtClean="0"/>
              <a:t>There is</a:t>
            </a:r>
            <a:r>
              <a:rPr lang="en-US" sz="2800" b="1" dirty="0" smtClean="0"/>
              <a:t> </a:t>
            </a:r>
            <a:r>
              <a:rPr lang="en-US" sz="2800" b="1" dirty="0"/>
              <a:t>over-expression of several genes responsible of an increased apoptotic process. </a:t>
            </a:r>
          </a:p>
        </p:txBody>
      </p:sp>
    </p:spTree>
    <p:extLst>
      <p:ext uri="{BB962C8B-B14F-4D97-AF65-F5344CB8AC3E}">
        <p14:creationId xmlns:p14="http://schemas.microsoft.com/office/powerpoint/2010/main" val="1645335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60286"/>
            <a:ext cx="9144000" cy="5297714"/>
          </a:xfrm>
          <a:prstGeom prst="rect">
            <a:avLst/>
          </a:prstGeom>
        </p:spPr>
      </p:pic>
      <p:sp>
        <p:nvSpPr>
          <p:cNvPr id="4" name="TextBox 3"/>
          <p:cNvSpPr txBox="1"/>
          <p:nvPr/>
        </p:nvSpPr>
        <p:spPr>
          <a:xfrm>
            <a:off x="671280" y="471710"/>
            <a:ext cx="7848573" cy="646331"/>
          </a:xfrm>
          <a:prstGeom prst="rect">
            <a:avLst/>
          </a:prstGeom>
          <a:noFill/>
        </p:spPr>
        <p:txBody>
          <a:bodyPr wrap="none" rtlCol="0">
            <a:spAutoFit/>
          </a:bodyPr>
          <a:lstStyle/>
          <a:p>
            <a:r>
              <a:rPr lang="en-US" sz="3600" b="1" dirty="0" smtClean="0">
                <a:solidFill>
                  <a:schemeClr val="bg1"/>
                </a:solidFill>
              </a:rPr>
              <a:t>Concept change with KS fertility options</a:t>
            </a:r>
            <a:endParaRPr lang="en-US" sz="3600" b="1" dirty="0">
              <a:solidFill>
                <a:schemeClr val="bg1"/>
              </a:solidFill>
            </a:endParaRPr>
          </a:p>
        </p:txBody>
      </p:sp>
    </p:spTree>
    <p:extLst>
      <p:ext uri="{BB962C8B-B14F-4D97-AF65-F5344CB8AC3E}">
        <p14:creationId xmlns:p14="http://schemas.microsoft.com/office/powerpoint/2010/main" val="33066619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bg1"/>
                </a:solidFill>
              </a:rPr>
              <a:t>Fertility Options</a:t>
            </a:r>
            <a:endParaRPr lang="en-US" b="1" dirty="0">
              <a:solidFill>
                <a:schemeClr val="bg1"/>
              </a:solidFill>
            </a:endParaRPr>
          </a:p>
        </p:txBody>
      </p:sp>
      <p:sp>
        <p:nvSpPr>
          <p:cNvPr id="5" name="TextBox 4"/>
          <p:cNvSpPr txBox="1"/>
          <p:nvPr/>
        </p:nvSpPr>
        <p:spPr>
          <a:xfrm>
            <a:off x="1088574" y="2405641"/>
            <a:ext cx="3243196" cy="2677656"/>
          </a:xfrm>
          <a:prstGeom prst="rect">
            <a:avLst/>
          </a:prstGeom>
          <a:noFill/>
        </p:spPr>
        <p:txBody>
          <a:bodyPr wrap="none" rtlCol="0">
            <a:spAutoFit/>
          </a:bodyPr>
          <a:lstStyle/>
          <a:p>
            <a:pPr marL="457200" indent="-457200">
              <a:buFont typeface="Wingdings" panose="05000000000000000000" pitchFamily="2" charset="2"/>
              <a:buChar char="Ø"/>
            </a:pPr>
            <a:r>
              <a:rPr lang="en-US" sz="2800" b="1" dirty="0" smtClean="0"/>
              <a:t>Ejaculated Sperm</a:t>
            </a:r>
          </a:p>
          <a:p>
            <a:pPr marL="457200" indent="-457200">
              <a:buFont typeface="Wingdings" panose="05000000000000000000" pitchFamily="2" charset="2"/>
              <a:buChar char="Ø"/>
            </a:pPr>
            <a:r>
              <a:rPr lang="en-US" sz="2800" b="1" dirty="0" smtClean="0"/>
              <a:t>Sperm banking</a:t>
            </a:r>
          </a:p>
          <a:p>
            <a:pPr marL="457200" indent="-457200">
              <a:buFont typeface="Wingdings" panose="05000000000000000000" pitchFamily="2" charset="2"/>
              <a:buChar char="Ø"/>
            </a:pPr>
            <a:r>
              <a:rPr lang="en-US" sz="2800" b="1" dirty="0" smtClean="0"/>
              <a:t>MicroTESE</a:t>
            </a:r>
          </a:p>
          <a:p>
            <a:pPr marL="457200" indent="-457200">
              <a:buFont typeface="Wingdings" panose="05000000000000000000" pitchFamily="2" charset="2"/>
              <a:buChar char="Ø"/>
            </a:pPr>
            <a:r>
              <a:rPr lang="en-US" sz="2800" b="1" dirty="0" smtClean="0"/>
              <a:t>Stem cell therapy</a:t>
            </a:r>
          </a:p>
          <a:p>
            <a:pPr marL="457200" indent="-457200">
              <a:buFont typeface="Wingdings" panose="05000000000000000000" pitchFamily="2" charset="2"/>
              <a:buChar char="Ø"/>
            </a:pPr>
            <a:r>
              <a:rPr lang="en-US" sz="2800" b="1" dirty="0" smtClean="0"/>
              <a:t>Sperm donation</a:t>
            </a:r>
          </a:p>
          <a:p>
            <a:pPr marL="457200" indent="-457200">
              <a:buFont typeface="Wingdings" panose="05000000000000000000" pitchFamily="2" charset="2"/>
              <a:buChar char="Ø"/>
            </a:pPr>
            <a:r>
              <a:rPr lang="en-US" sz="2800" b="1" dirty="0" smtClean="0"/>
              <a:t>Adoption</a:t>
            </a:r>
            <a:endParaRPr lang="en-US" sz="2800" b="1" dirty="0"/>
          </a:p>
        </p:txBody>
      </p:sp>
      <p:sp>
        <p:nvSpPr>
          <p:cNvPr id="8" name="TextBox 7"/>
          <p:cNvSpPr txBox="1"/>
          <p:nvPr/>
        </p:nvSpPr>
        <p:spPr>
          <a:xfrm>
            <a:off x="1143009" y="5557466"/>
            <a:ext cx="6749143" cy="1077218"/>
          </a:xfrm>
          <a:prstGeom prst="rect">
            <a:avLst/>
          </a:prstGeom>
          <a:noFill/>
        </p:spPr>
        <p:txBody>
          <a:bodyPr wrap="square" rtlCol="0">
            <a:spAutoFit/>
          </a:bodyPr>
          <a:lstStyle/>
          <a:p>
            <a:r>
              <a:rPr lang="en-US" sz="3200" b="1" baseline="30000" dirty="0">
                <a:solidFill>
                  <a:srgbClr val="FF0000"/>
                </a:solidFill>
              </a:rPr>
              <a:t>According to a 2011 study by Maiburg et al., adults with KS were interested in fathering children and were willing to undergo testicular sperm extraction (TESE) </a:t>
            </a:r>
            <a:endParaRPr lang="en-US" sz="3200" b="1" dirty="0">
              <a:solidFill>
                <a:srgbClr val="FF0000"/>
              </a:solidFill>
            </a:endParaRPr>
          </a:p>
        </p:txBody>
      </p:sp>
    </p:spTree>
    <p:extLst>
      <p:ext uri="{BB962C8B-B14F-4D97-AF65-F5344CB8AC3E}">
        <p14:creationId xmlns:p14="http://schemas.microsoft.com/office/powerpoint/2010/main" val="15706930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82505"/>
            <a:ext cx="9144000" cy="4503797"/>
          </a:xfrm>
          <a:prstGeom prst="rect">
            <a:avLst/>
          </a:prstGeom>
        </p:spPr>
        <p:txBody>
          <a:bodyPr wrap="square">
            <a:spAutoFit/>
          </a:bodyPr>
          <a:lstStyle/>
          <a:p>
            <a:r>
              <a:rPr lang="en-US" sz="3200" b="1" baseline="30000" dirty="0"/>
              <a:t>In literature, a few cases have been described where pregnancy was achieved during natural conception </a:t>
            </a:r>
            <a:r>
              <a:rPr lang="en-US" sz="3200" b="1" baseline="30000" dirty="0" smtClean="0"/>
              <a:t>.</a:t>
            </a:r>
            <a:r>
              <a:rPr lang="en-US" sz="3200" b="1" dirty="0" smtClean="0"/>
              <a:t> </a:t>
            </a:r>
            <a:r>
              <a:rPr lang="en-US" sz="3200" b="1" baseline="30000" dirty="0" smtClean="0"/>
              <a:t>or </a:t>
            </a:r>
            <a:r>
              <a:rPr lang="en-US" sz="3200" b="1" baseline="30000" dirty="0"/>
              <a:t>after </a:t>
            </a:r>
            <a:r>
              <a:rPr lang="en-US" sz="3200" b="1" baseline="30000" dirty="0" smtClean="0"/>
              <a:t>Intra Cytoplasmic </a:t>
            </a:r>
            <a:r>
              <a:rPr lang="en-US" sz="3200" b="1" baseline="30000" dirty="0"/>
              <a:t>Sperm Injection (ICSI) using ejaculated sperm .</a:t>
            </a:r>
            <a:r>
              <a:rPr lang="en-US" sz="3200" b="1" baseline="30000" dirty="0" smtClean="0"/>
              <a:t> </a:t>
            </a:r>
            <a:r>
              <a:rPr lang="en-US" sz="3200" b="1" baseline="30000" dirty="0"/>
              <a:t>The couple described by </a:t>
            </a:r>
            <a:r>
              <a:rPr lang="en-US" sz="3200" b="1" baseline="30000" dirty="0" err="1"/>
              <a:t>Crüger</a:t>
            </a:r>
            <a:r>
              <a:rPr lang="en-US" sz="3200" b="1" baseline="30000" dirty="0"/>
              <a:t> et al</a:t>
            </a:r>
            <a:r>
              <a:rPr lang="en-US" sz="3200" b="1" i="1" baseline="30000" dirty="0" smtClean="0"/>
              <a:t>.</a:t>
            </a:r>
            <a:r>
              <a:rPr lang="en-US" sz="3200" b="1" baseline="30000" dirty="0" smtClean="0"/>
              <a:t> </a:t>
            </a:r>
            <a:r>
              <a:rPr lang="en-US" sz="3200" b="1" baseline="30000" dirty="0"/>
              <a:t>actually had another child by ICSI a couple of years later. At each treatment, about six sperm cells were found in the ejaculate. KS men with sperm in the ejaculates may be suspected to have chromosomal </a:t>
            </a:r>
            <a:r>
              <a:rPr lang="en-US" sz="3200" b="1" baseline="30000" dirty="0" err="1"/>
              <a:t>mosaicism</a:t>
            </a:r>
            <a:r>
              <a:rPr lang="en-US" sz="3200" b="1" baseline="30000" dirty="0"/>
              <a:t> in the testicles or in general. In this first case describing paternity by natural conception in KS, there is no mentioning of how many peripheral leukocytes the diagnosis was based. Furthermore, the man with KS reported in this study, had testicular volumes of 10 mL, which is unusually large for a KS man </a:t>
            </a:r>
            <a:r>
              <a:rPr lang="en-US" sz="3200" b="1" baseline="30000" dirty="0" smtClean="0"/>
              <a:t>. </a:t>
            </a:r>
            <a:r>
              <a:rPr lang="en-US" sz="3200" b="1" baseline="30000" dirty="0"/>
              <a:t>Therefore, it cannot be excluded that this man might have a KS mosaicism within the blood and/or inside the testis</a:t>
            </a:r>
            <a:r>
              <a:rPr lang="en-US" sz="3200" b="1" baseline="30000" dirty="0" smtClean="0"/>
              <a:t>.</a:t>
            </a:r>
          </a:p>
          <a:p>
            <a:r>
              <a:rPr lang="en-AU" sz="2000" b="1" dirty="0">
                <a:solidFill>
                  <a:srgbClr val="C00000"/>
                </a:solidFill>
              </a:rPr>
              <a:t>Ejaculated sperm were found in 11 of 131 8.4% of men with KS aged 18.6 to 34.8 yo</a:t>
            </a:r>
            <a:endParaRPr lang="en-US" sz="2000" b="1" dirty="0">
              <a:solidFill>
                <a:srgbClr val="C00000"/>
              </a:solidFill>
            </a:endParaRPr>
          </a:p>
        </p:txBody>
      </p:sp>
      <p:sp>
        <p:nvSpPr>
          <p:cNvPr id="3" name="Rectangle 2"/>
          <p:cNvSpPr/>
          <p:nvPr/>
        </p:nvSpPr>
        <p:spPr>
          <a:xfrm>
            <a:off x="1009935" y="553659"/>
            <a:ext cx="7642746" cy="646331"/>
          </a:xfrm>
          <a:prstGeom prst="rect">
            <a:avLst/>
          </a:prstGeom>
        </p:spPr>
        <p:txBody>
          <a:bodyPr wrap="square">
            <a:spAutoFit/>
          </a:bodyPr>
          <a:lstStyle/>
          <a:p>
            <a:r>
              <a:rPr lang="en-AU" sz="3600" b="1" dirty="0">
                <a:solidFill>
                  <a:schemeClr val="bg1"/>
                </a:solidFill>
              </a:rPr>
              <a:t>Ejaculated sperm </a:t>
            </a:r>
            <a:r>
              <a:rPr lang="en-AU" sz="3600" b="1" dirty="0" smtClean="0">
                <a:solidFill>
                  <a:schemeClr val="bg1"/>
                </a:solidFill>
              </a:rPr>
              <a:t>in  adults with KS</a:t>
            </a:r>
            <a:endParaRPr lang="en-AU" sz="3600" b="1" dirty="0">
              <a:solidFill>
                <a:schemeClr val="bg1"/>
              </a:solidFill>
            </a:endParaRPr>
          </a:p>
        </p:txBody>
      </p:sp>
    </p:spTree>
    <p:extLst>
      <p:ext uri="{BB962C8B-B14F-4D97-AF65-F5344CB8AC3E}">
        <p14:creationId xmlns:p14="http://schemas.microsoft.com/office/powerpoint/2010/main" val="35545192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Egg and Sperm formation and interaction</a:t>
            </a:r>
            <a:endParaRPr lang="en-US" b="1" dirty="0">
              <a:solidFill>
                <a:schemeClr val="bg1"/>
              </a:solidFill>
            </a:endParaRPr>
          </a:p>
        </p:txBody>
      </p:sp>
      <p:pic>
        <p:nvPicPr>
          <p:cNvPr id="3" name="Picture 2"/>
          <p:cNvPicPr>
            <a:picLocks noChangeAspect="1"/>
          </p:cNvPicPr>
          <p:nvPr/>
        </p:nvPicPr>
        <p:blipFill>
          <a:blip r:embed="rId2"/>
          <a:stretch>
            <a:fillRect/>
          </a:stretch>
        </p:blipFill>
        <p:spPr>
          <a:xfrm>
            <a:off x="1578420" y="1569080"/>
            <a:ext cx="6023434" cy="5288920"/>
          </a:xfrm>
          <a:prstGeom prst="rect">
            <a:avLst/>
          </a:prstGeom>
        </p:spPr>
      </p:pic>
      <p:pic>
        <p:nvPicPr>
          <p:cNvPr id="5" name="Picture 4"/>
          <p:cNvPicPr>
            <a:picLocks noChangeAspect="1"/>
          </p:cNvPicPr>
          <p:nvPr/>
        </p:nvPicPr>
        <p:blipFill>
          <a:blip r:embed="rId3"/>
          <a:stretch>
            <a:fillRect/>
          </a:stretch>
        </p:blipFill>
        <p:spPr>
          <a:xfrm>
            <a:off x="1580230" y="6380868"/>
            <a:ext cx="1794329" cy="469900"/>
          </a:xfrm>
          <a:prstGeom prst="rect">
            <a:avLst/>
          </a:prstGeom>
        </p:spPr>
      </p:pic>
    </p:spTree>
    <p:extLst>
      <p:ext uri="{BB962C8B-B14F-4D97-AF65-F5344CB8AC3E}">
        <p14:creationId xmlns:p14="http://schemas.microsoft.com/office/powerpoint/2010/main" val="42718717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bg1"/>
                </a:solidFill>
              </a:rPr>
              <a:t>Fertility Options</a:t>
            </a:r>
            <a:endParaRPr lang="en-US" b="1" dirty="0">
              <a:solidFill>
                <a:schemeClr val="bg1"/>
              </a:solidFill>
            </a:endParaRPr>
          </a:p>
        </p:txBody>
      </p:sp>
      <p:sp>
        <p:nvSpPr>
          <p:cNvPr id="5" name="TextBox 4"/>
          <p:cNvSpPr txBox="1"/>
          <p:nvPr/>
        </p:nvSpPr>
        <p:spPr>
          <a:xfrm>
            <a:off x="1088574" y="2405641"/>
            <a:ext cx="3243196" cy="2677656"/>
          </a:xfrm>
          <a:prstGeom prst="rect">
            <a:avLst/>
          </a:prstGeom>
          <a:noFill/>
        </p:spPr>
        <p:txBody>
          <a:bodyPr wrap="none" rtlCol="0">
            <a:spAutoFit/>
          </a:bodyPr>
          <a:lstStyle/>
          <a:p>
            <a:pPr marL="457200" indent="-457200">
              <a:buFont typeface="Wingdings" panose="05000000000000000000" pitchFamily="2" charset="2"/>
              <a:buChar char="Ø"/>
            </a:pPr>
            <a:r>
              <a:rPr lang="en-US" sz="2800" b="1" dirty="0" smtClean="0"/>
              <a:t>Ejaculated Sperm</a:t>
            </a:r>
          </a:p>
          <a:p>
            <a:pPr marL="457200" indent="-457200">
              <a:buFont typeface="Wingdings" panose="05000000000000000000" pitchFamily="2" charset="2"/>
              <a:buChar char="Ø"/>
            </a:pPr>
            <a:r>
              <a:rPr lang="en-US" sz="2800" b="1" dirty="0" smtClean="0"/>
              <a:t>Sperm banking</a:t>
            </a:r>
          </a:p>
          <a:p>
            <a:pPr marL="457200" indent="-457200">
              <a:buFont typeface="Wingdings" panose="05000000000000000000" pitchFamily="2" charset="2"/>
              <a:buChar char="Ø"/>
            </a:pPr>
            <a:r>
              <a:rPr lang="en-US" sz="2800" b="1" dirty="0" smtClean="0"/>
              <a:t>MicroTESE</a:t>
            </a:r>
          </a:p>
          <a:p>
            <a:pPr marL="457200" indent="-457200">
              <a:buFont typeface="Wingdings" panose="05000000000000000000" pitchFamily="2" charset="2"/>
              <a:buChar char="Ø"/>
            </a:pPr>
            <a:r>
              <a:rPr lang="en-US" sz="2800" b="1" dirty="0" smtClean="0"/>
              <a:t>Stem cell therapy</a:t>
            </a:r>
          </a:p>
          <a:p>
            <a:pPr marL="457200" indent="-457200">
              <a:buFont typeface="Wingdings" panose="05000000000000000000" pitchFamily="2" charset="2"/>
              <a:buChar char="Ø"/>
            </a:pPr>
            <a:r>
              <a:rPr lang="en-US" sz="2800" b="1" dirty="0" smtClean="0"/>
              <a:t>Sperm donation</a:t>
            </a:r>
          </a:p>
          <a:p>
            <a:pPr marL="457200" indent="-457200">
              <a:buFont typeface="Wingdings" panose="05000000000000000000" pitchFamily="2" charset="2"/>
              <a:buChar char="Ø"/>
            </a:pPr>
            <a:r>
              <a:rPr lang="en-US" sz="2800" b="1" dirty="0" smtClean="0"/>
              <a:t>Adoption</a:t>
            </a:r>
            <a:endParaRPr lang="en-US" sz="2800" b="1" dirty="0"/>
          </a:p>
        </p:txBody>
      </p:sp>
      <p:sp>
        <p:nvSpPr>
          <p:cNvPr id="2" name="TextBox 1"/>
          <p:cNvSpPr txBox="1"/>
          <p:nvPr/>
        </p:nvSpPr>
        <p:spPr>
          <a:xfrm>
            <a:off x="1106684" y="2939140"/>
            <a:ext cx="2921030"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4895160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Hormonal changes during Puberty</a:t>
            </a:r>
            <a:endParaRPr lang="en-US" b="1" dirty="0">
              <a:solidFill>
                <a:schemeClr val="bg1"/>
              </a:solidFill>
            </a:endParaRPr>
          </a:p>
        </p:txBody>
      </p:sp>
      <p:sp>
        <p:nvSpPr>
          <p:cNvPr id="3" name="Rectangle 2"/>
          <p:cNvSpPr/>
          <p:nvPr/>
        </p:nvSpPr>
        <p:spPr>
          <a:xfrm>
            <a:off x="145143" y="2992123"/>
            <a:ext cx="8998857" cy="2677656"/>
          </a:xfrm>
          <a:prstGeom prst="rect">
            <a:avLst/>
          </a:prstGeom>
        </p:spPr>
        <p:txBody>
          <a:bodyPr wrap="square">
            <a:spAutoFit/>
          </a:bodyPr>
          <a:lstStyle/>
          <a:p>
            <a:r>
              <a:rPr lang="en-US" sz="3600" b="1" baseline="30000" dirty="0"/>
              <a:t>Testosterone level in an adolescent boy is very difficult to interpret. </a:t>
            </a:r>
            <a:endParaRPr lang="en-US" sz="3600" b="1" baseline="30000" dirty="0" smtClean="0"/>
          </a:p>
          <a:p>
            <a:r>
              <a:rPr lang="en-US" sz="3600" b="1" baseline="30000" dirty="0" smtClean="0"/>
              <a:t>It </a:t>
            </a:r>
            <a:r>
              <a:rPr lang="en-US" sz="3600" b="1" baseline="30000" dirty="0"/>
              <a:t>is often low, between 2 and 6 nmol/l, while perfectly normal pubertal progress and virilization is occurring</a:t>
            </a:r>
            <a:r>
              <a:rPr lang="en-US" sz="3600" b="1" baseline="30000" dirty="0" smtClean="0"/>
              <a:t>.</a:t>
            </a:r>
          </a:p>
          <a:p>
            <a:endParaRPr lang="en-US" sz="3600" b="1" baseline="30000" dirty="0" smtClean="0"/>
          </a:p>
          <a:p>
            <a:r>
              <a:rPr lang="en-US" sz="3600" b="1" baseline="30000" dirty="0" smtClean="0"/>
              <a:t> In </a:t>
            </a:r>
            <a:r>
              <a:rPr lang="en-US" sz="3600" b="1" baseline="30000" dirty="0"/>
              <a:t>the absence of any pubertal change or where pubertal arrest occurs, testosterone levels are likely to be &lt;</a:t>
            </a:r>
            <a:r>
              <a:rPr lang="en-US" sz="3600" b="1" baseline="30000" dirty="0" smtClean="0"/>
              <a:t>0.5-2 </a:t>
            </a:r>
            <a:r>
              <a:rPr lang="en-US" sz="3600" b="1" baseline="30000" dirty="0"/>
              <a:t>nmol/l. </a:t>
            </a:r>
            <a:endParaRPr lang="en-US" sz="3600" b="1" baseline="30000" dirty="0" smtClean="0"/>
          </a:p>
          <a:p>
            <a:r>
              <a:rPr lang="en-US" sz="3600" b="1" baseline="30000" dirty="0" smtClean="0"/>
              <a:t>Inhibin </a:t>
            </a:r>
            <a:r>
              <a:rPr lang="en-US" sz="3600" b="1" baseline="30000" dirty="0"/>
              <a:t>B helps predict spermatogenesis.</a:t>
            </a:r>
            <a:endParaRPr lang="en-US" sz="3600" b="1" dirty="0"/>
          </a:p>
        </p:txBody>
      </p:sp>
      <p:sp>
        <p:nvSpPr>
          <p:cNvPr id="4" name="TextBox 3"/>
          <p:cNvSpPr txBox="1"/>
          <p:nvPr/>
        </p:nvSpPr>
        <p:spPr>
          <a:xfrm>
            <a:off x="90713" y="2086429"/>
            <a:ext cx="8768446" cy="461665"/>
          </a:xfrm>
          <a:prstGeom prst="rect">
            <a:avLst/>
          </a:prstGeom>
          <a:noFill/>
        </p:spPr>
        <p:txBody>
          <a:bodyPr wrap="none" rtlCol="0">
            <a:spAutoFit/>
          </a:bodyPr>
          <a:lstStyle/>
          <a:p>
            <a:r>
              <a:rPr lang="en-US" sz="3600" b="1" baseline="30000" dirty="0"/>
              <a:t>The average age of onset of puberty for boys is around </a:t>
            </a:r>
            <a:r>
              <a:rPr lang="en-US" sz="3600" b="1" baseline="30000" dirty="0" smtClean="0"/>
              <a:t>12-13 </a:t>
            </a:r>
            <a:r>
              <a:rPr lang="en-US" sz="3600" b="1" baseline="30000" dirty="0"/>
              <a:t>years</a:t>
            </a:r>
            <a:endParaRPr lang="en-US" sz="3600" b="1" dirty="0"/>
          </a:p>
        </p:txBody>
      </p:sp>
    </p:spTree>
    <p:extLst>
      <p:ext uri="{BB962C8B-B14F-4D97-AF65-F5344CB8AC3E}">
        <p14:creationId xmlns:p14="http://schemas.microsoft.com/office/powerpoint/2010/main" val="7851431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bg1"/>
                </a:solidFill>
              </a:rPr>
              <a:t>Fertility Options</a:t>
            </a:r>
            <a:endParaRPr lang="en-US" b="1" dirty="0">
              <a:solidFill>
                <a:schemeClr val="bg1"/>
              </a:solidFill>
            </a:endParaRPr>
          </a:p>
        </p:txBody>
      </p:sp>
      <p:sp>
        <p:nvSpPr>
          <p:cNvPr id="5" name="TextBox 4"/>
          <p:cNvSpPr txBox="1"/>
          <p:nvPr/>
        </p:nvSpPr>
        <p:spPr>
          <a:xfrm>
            <a:off x="1088574" y="2405641"/>
            <a:ext cx="3243196" cy="2677656"/>
          </a:xfrm>
          <a:prstGeom prst="rect">
            <a:avLst/>
          </a:prstGeom>
          <a:noFill/>
        </p:spPr>
        <p:txBody>
          <a:bodyPr wrap="none" rtlCol="0">
            <a:spAutoFit/>
          </a:bodyPr>
          <a:lstStyle/>
          <a:p>
            <a:pPr marL="457200" indent="-457200">
              <a:buFont typeface="Wingdings" panose="05000000000000000000" pitchFamily="2" charset="2"/>
              <a:buChar char="Ø"/>
            </a:pPr>
            <a:r>
              <a:rPr lang="en-US" sz="2800" b="1" dirty="0" smtClean="0"/>
              <a:t>Ejaculated Sperm</a:t>
            </a:r>
          </a:p>
          <a:p>
            <a:pPr marL="457200" indent="-457200">
              <a:buFont typeface="Wingdings" panose="05000000000000000000" pitchFamily="2" charset="2"/>
              <a:buChar char="Ø"/>
            </a:pPr>
            <a:r>
              <a:rPr lang="en-US" sz="2800" b="1" dirty="0" smtClean="0"/>
              <a:t>Sperm banking</a:t>
            </a:r>
          </a:p>
          <a:p>
            <a:pPr marL="457200" indent="-457200">
              <a:buFont typeface="Wingdings" panose="05000000000000000000" pitchFamily="2" charset="2"/>
              <a:buChar char="Ø"/>
            </a:pPr>
            <a:r>
              <a:rPr lang="en-US" sz="2800" b="1" dirty="0" smtClean="0"/>
              <a:t>MicroTESE</a:t>
            </a:r>
          </a:p>
          <a:p>
            <a:pPr marL="457200" indent="-457200">
              <a:buFont typeface="Wingdings" panose="05000000000000000000" pitchFamily="2" charset="2"/>
              <a:buChar char="Ø"/>
            </a:pPr>
            <a:r>
              <a:rPr lang="en-US" sz="2800" b="1" dirty="0" smtClean="0"/>
              <a:t>Stem cell therapy</a:t>
            </a:r>
          </a:p>
          <a:p>
            <a:pPr marL="457200" indent="-457200">
              <a:buFont typeface="Wingdings" panose="05000000000000000000" pitchFamily="2" charset="2"/>
              <a:buChar char="Ø"/>
            </a:pPr>
            <a:r>
              <a:rPr lang="en-US" sz="2800" b="1" dirty="0" smtClean="0"/>
              <a:t>Sperm donation</a:t>
            </a:r>
          </a:p>
          <a:p>
            <a:pPr marL="457200" indent="-457200">
              <a:buFont typeface="Wingdings" panose="05000000000000000000" pitchFamily="2" charset="2"/>
              <a:buChar char="Ø"/>
            </a:pPr>
            <a:r>
              <a:rPr lang="en-US" sz="2800" b="1" dirty="0" smtClean="0"/>
              <a:t>Adoption</a:t>
            </a:r>
            <a:endParaRPr lang="en-US" sz="2800" b="1" dirty="0"/>
          </a:p>
        </p:txBody>
      </p:sp>
      <p:sp>
        <p:nvSpPr>
          <p:cNvPr id="2" name="TextBox 1"/>
          <p:cNvSpPr txBox="1"/>
          <p:nvPr/>
        </p:nvSpPr>
        <p:spPr>
          <a:xfrm>
            <a:off x="1088538" y="3338275"/>
            <a:ext cx="2231572"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1215568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418" y="2125609"/>
            <a:ext cx="8622632" cy="1897955"/>
          </a:xfrm>
          <a:prstGeom prst="rect">
            <a:avLst/>
          </a:prstGeom>
        </p:spPr>
        <p:txBody>
          <a:bodyPr wrap="square">
            <a:spAutoFit/>
          </a:bodyPr>
          <a:lstStyle/>
          <a:p>
            <a:r>
              <a:rPr lang="en-US" sz="4400" b="1" baseline="30000" dirty="0" smtClean="0"/>
              <a:t>With </a:t>
            </a:r>
            <a:r>
              <a:rPr lang="en-US" sz="4400" b="1" baseline="30000" dirty="0"/>
              <a:t>the development of new advanced assisted reproductive techniques such as TESE combined with ICSI it seems that KS patients should no longer be </a:t>
            </a:r>
            <a:r>
              <a:rPr lang="en-US" sz="4400" b="1" baseline="30000" dirty="0" smtClean="0"/>
              <a:t>labeled </a:t>
            </a:r>
            <a:r>
              <a:rPr lang="en-US" sz="4400" b="1" baseline="30000" dirty="0"/>
              <a:t>as infertile.</a:t>
            </a:r>
            <a:endParaRPr lang="en-US" sz="4400" b="1" dirty="0"/>
          </a:p>
        </p:txBody>
      </p:sp>
      <p:sp>
        <p:nvSpPr>
          <p:cNvPr id="3" name="TextBox 2"/>
          <p:cNvSpPr txBox="1"/>
          <p:nvPr/>
        </p:nvSpPr>
        <p:spPr>
          <a:xfrm>
            <a:off x="275774" y="4751085"/>
            <a:ext cx="8856340" cy="1528624"/>
          </a:xfrm>
          <a:prstGeom prst="rect">
            <a:avLst/>
          </a:prstGeom>
          <a:noFill/>
        </p:spPr>
        <p:txBody>
          <a:bodyPr wrap="square" rtlCol="0">
            <a:spAutoFit/>
          </a:bodyPr>
          <a:lstStyle/>
          <a:p>
            <a:r>
              <a:rPr lang="en-US" sz="4000" b="1" baseline="30000" dirty="0" smtClean="0"/>
              <a:t>In 1996 Successful recovery </a:t>
            </a:r>
            <a:r>
              <a:rPr lang="en-US" sz="4000" b="1" baseline="30000" dirty="0"/>
              <a:t>of spermatozoa by TESE in men with azoospermia and KS was reported for the first </a:t>
            </a:r>
            <a:r>
              <a:rPr lang="en-US" sz="4000" b="1" baseline="30000" dirty="0" smtClean="0"/>
              <a:t>time, </a:t>
            </a:r>
            <a:r>
              <a:rPr lang="en-US" sz="4000" b="1" baseline="30000" dirty="0"/>
              <a:t>with the first pregnancies reported in 1997</a:t>
            </a:r>
            <a:endParaRPr lang="en-US" sz="4000" b="1" dirty="0"/>
          </a:p>
        </p:txBody>
      </p:sp>
      <p:sp>
        <p:nvSpPr>
          <p:cNvPr id="4" name="TextBox 3"/>
          <p:cNvSpPr txBox="1"/>
          <p:nvPr/>
        </p:nvSpPr>
        <p:spPr>
          <a:xfrm>
            <a:off x="145132" y="580569"/>
            <a:ext cx="9073066" cy="646331"/>
          </a:xfrm>
          <a:prstGeom prst="rect">
            <a:avLst/>
          </a:prstGeom>
          <a:noFill/>
        </p:spPr>
        <p:txBody>
          <a:bodyPr wrap="none" rtlCol="0">
            <a:spAutoFit/>
          </a:bodyPr>
          <a:lstStyle/>
          <a:p>
            <a:r>
              <a:rPr lang="en-US" sz="3600" b="1" dirty="0" smtClean="0">
                <a:solidFill>
                  <a:schemeClr val="bg1"/>
                </a:solidFill>
              </a:rPr>
              <a:t>History of sperm retrieval and pregnancy in KS</a:t>
            </a:r>
            <a:endParaRPr lang="en-US" sz="3600" b="1" dirty="0">
              <a:solidFill>
                <a:schemeClr val="bg1"/>
              </a:solidFill>
            </a:endParaRPr>
          </a:p>
        </p:txBody>
      </p:sp>
    </p:spTree>
    <p:extLst>
      <p:ext uri="{BB962C8B-B14F-4D97-AF65-F5344CB8AC3E}">
        <p14:creationId xmlns:p14="http://schemas.microsoft.com/office/powerpoint/2010/main" val="3084370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Pre micro TESE preparation</a:t>
            </a:r>
            <a:endParaRPr lang="en-US" b="1" dirty="0">
              <a:solidFill>
                <a:schemeClr val="bg1"/>
              </a:solidFill>
            </a:endParaRPr>
          </a:p>
        </p:txBody>
      </p:sp>
      <p:sp>
        <p:nvSpPr>
          <p:cNvPr id="4" name="Rectangle 3"/>
          <p:cNvSpPr/>
          <p:nvPr/>
        </p:nvSpPr>
        <p:spPr>
          <a:xfrm>
            <a:off x="384628" y="2030544"/>
            <a:ext cx="8523514" cy="1200328"/>
          </a:xfrm>
          <a:prstGeom prst="rect">
            <a:avLst/>
          </a:prstGeom>
        </p:spPr>
        <p:txBody>
          <a:bodyPr wrap="square">
            <a:spAutoFit/>
          </a:bodyPr>
          <a:lstStyle/>
          <a:p>
            <a:r>
              <a:rPr lang="en-US" sz="2400" b="1" dirty="0"/>
              <a:t>A </a:t>
            </a:r>
            <a:r>
              <a:rPr lang="en-US" sz="2400" b="1" dirty="0" smtClean="0"/>
              <a:t>3-6 months of </a:t>
            </a:r>
            <a:r>
              <a:rPr lang="en-US" sz="2400" b="1" dirty="0"/>
              <a:t>anastrazole is generally prescribed if azoospermia is confirmed on semen analysis before sperm retrieval is considered.</a:t>
            </a:r>
          </a:p>
        </p:txBody>
      </p:sp>
      <p:sp>
        <p:nvSpPr>
          <p:cNvPr id="5" name="TextBox 4"/>
          <p:cNvSpPr txBox="1"/>
          <p:nvPr/>
        </p:nvSpPr>
        <p:spPr>
          <a:xfrm rot="10800000" flipV="1">
            <a:off x="417283" y="3626379"/>
            <a:ext cx="8200571" cy="830997"/>
          </a:xfrm>
          <a:prstGeom prst="rect">
            <a:avLst/>
          </a:prstGeom>
          <a:noFill/>
        </p:spPr>
        <p:txBody>
          <a:bodyPr wrap="square" rtlCol="0">
            <a:spAutoFit/>
          </a:bodyPr>
          <a:lstStyle/>
          <a:p>
            <a:r>
              <a:rPr lang="en-US" sz="2400" b="1" dirty="0"/>
              <a:t>N</a:t>
            </a:r>
            <a:r>
              <a:rPr lang="en-US" sz="2400" b="1" dirty="0" smtClean="0"/>
              <a:t>eed </a:t>
            </a:r>
            <a:r>
              <a:rPr lang="en-US" sz="2400" b="1" dirty="0"/>
              <a:t>to be off of T injections for 6-9 </a:t>
            </a:r>
            <a:r>
              <a:rPr lang="en-US" sz="2400" b="1" dirty="0" err="1"/>
              <a:t>mos</a:t>
            </a:r>
            <a:r>
              <a:rPr lang="en-US" sz="2400" b="1" dirty="0"/>
              <a:t> to be able to start making sperm </a:t>
            </a:r>
            <a:r>
              <a:rPr lang="en-US" sz="2400" b="1" dirty="0" smtClean="0"/>
              <a:t>again.</a:t>
            </a:r>
            <a:endParaRPr lang="en-US" sz="2400" b="1" dirty="0"/>
          </a:p>
        </p:txBody>
      </p:sp>
      <p:sp>
        <p:nvSpPr>
          <p:cNvPr id="6" name="TextBox 5"/>
          <p:cNvSpPr txBox="1"/>
          <p:nvPr/>
        </p:nvSpPr>
        <p:spPr>
          <a:xfrm>
            <a:off x="435411" y="5025565"/>
            <a:ext cx="5198057" cy="461665"/>
          </a:xfrm>
          <a:prstGeom prst="rect">
            <a:avLst/>
          </a:prstGeom>
          <a:noFill/>
        </p:spPr>
        <p:txBody>
          <a:bodyPr wrap="none" rtlCol="0">
            <a:spAutoFit/>
          </a:bodyPr>
          <a:lstStyle/>
          <a:p>
            <a:r>
              <a:rPr lang="en-US" sz="2400" b="1" dirty="0" smtClean="0"/>
              <a:t>Repeat microTESE is not recommended</a:t>
            </a:r>
            <a:endParaRPr lang="en-US" sz="2400" b="1" dirty="0"/>
          </a:p>
        </p:txBody>
      </p:sp>
      <p:sp>
        <p:nvSpPr>
          <p:cNvPr id="7" name="TextBox 6"/>
          <p:cNvSpPr txBox="1"/>
          <p:nvPr/>
        </p:nvSpPr>
        <p:spPr>
          <a:xfrm>
            <a:off x="399139" y="5969000"/>
            <a:ext cx="8322260" cy="461665"/>
          </a:xfrm>
          <a:prstGeom prst="rect">
            <a:avLst/>
          </a:prstGeom>
          <a:noFill/>
        </p:spPr>
        <p:txBody>
          <a:bodyPr wrap="none" rtlCol="0">
            <a:spAutoFit/>
          </a:bodyPr>
          <a:lstStyle/>
          <a:p>
            <a:r>
              <a:rPr lang="en-US" sz="2400" b="1" dirty="0" smtClean="0"/>
              <a:t>For maximum result MicroTESE need to be done in the IVF cycle</a:t>
            </a:r>
            <a:endParaRPr lang="en-US" sz="2400" b="1" dirty="0"/>
          </a:p>
        </p:txBody>
      </p:sp>
    </p:spTree>
    <p:extLst>
      <p:ext uri="{BB962C8B-B14F-4D97-AF65-F5344CB8AC3E}">
        <p14:creationId xmlns:p14="http://schemas.microsoft.com/office/powerpoint/2010/main" val="22654495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Predictors of sperm retrieval</a:t>
            </a:r>
            <a:endParaRPr lang="en-US" b="1" dirty="0">
              <a:solidFill>
                <a:schemeClr val="bg1"/>
              </a:solidFill>
            </a:endParaRPr>
          </a:p>
        </p:txBody>
      </p:sp>
      <p:sp>
        <p:nvSpPr>
          <p:cNvPr id="7" name="TextBox 6"/>
          <p:cNvSpPr txBox="1"/>
          <p:nvPr/>
        </p:nvSpPr>
        <p:spPr>
          <a:xfrm>
            <a:off x="780144" y="2177143"/>
            <a:ext cx="3223959" cy="3539430"/>
          </a:xfrm>
          <a:prstGeom prst="rect">
            <a:avLst/>
          </a:prstGeom>
          <a:noFill/>
        </p:spPr>
        <p:txBody>
          <a:bodyPr wrap="none" rtlCol="0">
            <a:spAutoFit/>
          </a:bodyPr>
          <a:lstStyle/>
          <a:p>
            <a:pPr marL="342900" indent="-342900">
              <a:buFont typeface="Wingdings" charset="2"/>
              <a:buChar char="Ø"/>
            </a:pPr>
            <a:r>
              <a:rPr lang="en-US" sz="3200" b="1" dirty="0" smtClean="0"/>
              <a:t>Age &lt; 30</a:t>
            </a:r>
          </a:p>
          <a:p>
            <a:pPr marL="342900" indent="-342900">
              <a:buFont typeface="Wingdings" charset="2"/>
              <a:buChar char="Ø"/>
            </a:pPr>
            <a:r>
              <a:rPr lang="en-US" sz="3200" b="1" dirty="0" smtClean="0"/>
              <a:t>Mosaicism</a:t>
            </a:r>
          </a:p>
          <a:p>
            <a:pPr marL="342900" indent="-342900">
              <a:buFont typeface="Wingdings" charset="2"/>
              <a:buChar char="Ø"/>
            </a:pPr>
            <a:r>
              <a:rPr lang="en-US" sz="3200" b="1" dirty="0" smtClean="0"/>
              <a:t>Testicular size</a:t>
            </a:r>
          </a:p>
          <a:p>
            <a:pPr marL="342900" indent="-342900">
              <a:buFont typeface="Wingdings" charset="2"/>
              <a:buChar char="Ø"/>
            </a:pPr>
            <a:r>
              <a:rPr lang="en-US" sz="3200" b="1" dirty="0" smtClean="0"/>
              <a:t>T level</a:t>
            </a:r>
          </a:p>
          <a:p>
            <a:pPr marL="342900" indent="-342900">
              <a:buFont typeface="Wingdings" charset="2"/>
              <a:buChar char="Ø"/>
            </a:pPr>
            <a:r>
              <a:rPr lang="en-US" sz="3200" b="1" dirty="0" smtClean="0"/>
              <a:t>T/E ratio</a:t>
            </a:r>
          </a:p>
          <a:p>
            <a:pPr marL="342900" indent="-342900">
              <a:buFont typeface="Wingdings" charset="2"/>
              <a:buChar char="Ø"/>
            </a:pPr>
            <a:r>
              <a:rPr lang="en-US" sz="3200" b="1" dirty="0" smtClean="0"/>
              <a:t>FSH &amp; LH </a:t>
            </a:r>
            <a:r>
              <a:rPr lang="en-US" sz="3200" b="1" dirty="0" smtClean="0"/>
              <a:t>level</a:t>
            </a:r>
          </a:p>
          <a:p>
            <a:pPr marL="342900" indent="-342900">
              <a:buFont typeface="Wingdings" charset="2"/>
              <a:buChar char="Ø"/>
            </a:pPr>
            <a:r>
              <a:rPr lang="en-US" sz="3200" b="1" dirty="0" smtClean="0"/>
              <a:t>Prior use of TRT</a:t>
            </a:r>
            <a:endParaRPr lang="en-US" sz="3200" b="1" dirty="0"/>
          </a:p>
        </p:txBody>
      </p:sp>
    </p:spTree>
    <p:extLst>
      <p:ext uri="{BB962C8B-B14F-4D97-AF65-F5344CB8AC3E}">
        <p14:creationId xmlns:p14="http://schemas.microsoft.com/office/powerpoint/2010/main" val="18344931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rPr>
              <a:t>Testosterone level and SRR</a:t>
            </a:r>
            <a:endParaRPr lang="en-US" sz="4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59953629"/>
              </p:ext>
            </p:extLst>
          </p:nvPr>
        </p:nvGraphicFramePr>
        <p:xfrm>
          <a:off x="1088572" y="2068283"/>
          <a:ext cx="7166430" cy="2901053"/>
        </p:xfrm>
        <a:graphic>
          <a:graphicData uri="http://schemas.openxmlformats.org/drawingml/2006/table">
            <a:tbl>
              <a:tblPr firstRow="1" bandRow="1">
                <a:tableStyleId>{93296810-A885-4BE3-A3E7-6D5BEEA58F35}</a:tableStyleId>
              </a:tblPr>
              <a:tblGrid>
                <a:gridCol w="2388810"/>
                <a:gridCol w="2388810"/>
                <a:gridCol w="2388810"/>
              </a:tblGrid>
              <a:tr h="652058">
                <a:tc>
                  <a:txBody>
                    <a:bodyPr/>
                    <a:lstStyle/>
                    <a:p>
                      <a:r>
                        <a:rPr lang="en-US" sz="3200" dirty="0" smtClean="0"/>
                        <a:t>Treatment</a:t>
                      </a:r>
                      <a:endParaRPr lang="en-US" sz="3200" dirty="0">
                        <a:solidFill>
                          <a:schemeClr val="tx1"/>
                        </a:solidFill>
                      </a:endParaRPr>
                    </a:p>
                  </a:txBody>
                  <a:tcPr/>
                </a:tc>
                <a:tc>
                  <a:txBody>
                    <a:bodyPr/>
                    <a:lstStyle/>
                    <a:p>
                      <a:r>
                        <a:rPr lang="en-US" sz="3200" dirty="0" smtClean="0"/>
                        <a:t>T Level</a:t>
                      </a:r>
                      <a:endParaRPr lang="en-US" sz="3200" dirty="0">
                        <a:solidFill>
                          <a:schemeClr val="tx1"/>
                        </a:solidFill>
                      </a:endParaRPr>
                    </a:p>
                  </a:txBody>
                  <a:tcPr/>
                </a:tc>
                <a:tc>
                  <a:txBody>
                    <a:bodyPr/>
                    <a:lstStyle/>
                    <a:p>
                      <a:r>
                        <a:rPr lang="en-US" sz="3200" dirty="0" smtClean="0"/>
                        <a:t>SRR</a:t>
                      </a:r>
                      <a:endParaRPr lang="en-US" sz="3200" dirty="0">
                        <a:solidFill>
                          <a:schemeClr val="tx1"/>
                        </a:solidFill>
                      </a:endParaRPr>
                    </a:p>
                  </a:txBody>
                  <a:tcPr/>
                </a:tc>
              </a:tr>
              <a:tr h="652058">
                <a:tc>
                  <a:txBody>
                    <a:bodyPr/>
                    <a:lstStyle/>
                    <a:p>
                      <a:r>
                        <a:rPr lang="en-US" sz="2800" dirty="0" smtClean="0"/>
                        <a:t>No</a:t>
                      </a:r>
                      <a:r>
                        <a:rPr lang="en-US" sz="2800" baseline="0" dirty="0" smtClean="0"/>
                        <a:t> Treatment</a:t>
                      </a:r>
                      <a:endParaRPr lang="en-US" sz="2800" dirty="0"/>
                    </a:p>
                  </a:txBody>
                  <a:tcPr/>
                </a:tc>
                <a:tc>
                  <a:txBody>
                    <a:bodyPr/>
                    <a:lstStyle/>
                    <a:p>
                      <a:r>
                        <a:rPr lang="en-US" sz="2800" dirty="0" smtClean="0"/>
                        <a:t>Normal T</a:t>
                      </a:r>
                      <a:endParaRPr lang="en-US" sz="2800" dirty="0"/>
                    </a:p>
                  </a:txBody>
                  <a:tcPr/>
                </a:tc>
                <a:tc>
                  <a:txBody>
                    <a:bodyPr/>
                    <a:lstStyle/>
                    <a:p>
                      <a:r>
                        <a:rPr lang="en-US" sz="2800" dirty="0" smtClean="0"/>
                        <a:t>86%</a:t>
                      </a:r>
                      <a:endParaRPr lang="en-US" sz="2800" dirty="0"/>
                    </a:p>
                  </a:txBody>
                  <a:tcPr/>
                </a:tc>
              </a:tr>
              <a:tr h="652058">
                <a:tc>
                  <a:txBody>
                    <a:bodyPr/>
                    <a:lstStyle/>
                    <a:p>
                      <a:r>
                        <a:rPr lang="en-US" sz="2800" dirty="0" smtClean="0"/>
                        <a:t>Treatment*</a:t>
                      </a:r>
                      <a:endParaRPr lang="en-US" sz="2800" dirty="0"/>
                    </a:p>
                  </a:txBody>
                  <a:tcPr/>
                </a:tc>
                <a:tc>
                  <a:txBody>
                    <a:bodyPr/>
                    <a:lstStyle/>
                    <a:p>
                      <a:r>
                        <a:rPr lang="en-US" sz="2800" dirty="0" smtClean="0"/>
                        <a:t>&gt; 250 </a:t>
                      </a:r>
                      <a:r>
                        <a:rPr lang="en-US" sz="2800" dirty="0" err="1" smtClean="0"/>
                        <a:t>ng</a:t>
                      </a:r>
                      <a:r>
                        <a:rPr lang="en-US" sz="2800" dirty="0" smtClean="0"/>
                        <a:t>/dl (8.67</a:t>
                      </a:r>
                      <a:r>
                        <a:rPr lang="en-US" sz="2800" baseline="0" dirty="0" smtClean="0"/>
                        <a:t> nmol/L)</a:t>
                      </a:r>
                      <a:endParaRPr lang="en-US" sz="2800" dirty="0"/>
                    </a:p>
                  </a:txBody>
                  <a:tcPr/>
                </a:tc>
                <a:tc>
                  <a:txBody>
                    <a:bodyPr/>
                    <a:lstStyle/>
                    <a:p>
                      <a:r>
                        <a:rPr lang="en-US" sz="2800" dirty="0" smtClean="0"/>
                        <a:t>77%</a:t>
                      </a:r>
                      <a:endParaRPr lang="en-US" sz="2800" dirty="0"/>
                    </a:p>
                  </a:txBody>
                  <a:tcPr/>
                </a:tc>
              </a:tr>
              <a:tr h="652058">
                <a:tc>
                  <a:txBody>
                    <a:bodyPr/>
                    <a:lstStyle/>
                    <a:p>
                      <a:r>
                        <a:rPr lang="en-US" sz="2800" dirty="0" smtClean="0"/>
                        <a:t>Treatment</a:t>
                      </a:r>
                      <a:endParaRPr lang="en-US" sz="2800" dirty="0"/>
                    </a:p>
                  </a:txBody>
                  <a:tcPr/>
                </a:tc>
                <a:tc>
                  <a:txBody>
                    <a:bodyPr/>
                    <a:lstStyle/>
                    <a:p>
                      <a:r>
                        <a:rPr lang="en-US" sz="2800" dirty="0" smtClean="0"/>
                        <a:t>Low</a:t>
                      </a:r>
                      <a:r>
                        <a:rPr lang="en-US" sz="2800" baseline="0" dirty="0" smtClean="0"/>
                        <a:t> T</a:t>
                      </a:r>
                      <a:endParaRPr lang="en-US" sz="2800" dirty="0"/>
                    </a:p>
                  </a:txBody>
                  <a:tcPr/>
                </a:tc>
                <a:tc>
                  <a:txBody>
                    <a:bodyPr/>
                    <a:lstStyle/>
                    <a:p>
                      <a:r>
                        <a:rPr lang="en-US" sz="2800" dirty="0" smtClean="0"/>
                        <a:t>63%</a:t>
                      </a:r>
                      <a:endParaRPr lang="en-US" sz="2800" dirty="0"/>
                    </a:p>
                  </a:txBody>
                  <a:tcPr/>
                </a:tc>
              </a:tr>
            </a:tbl>
          </a:graphicData>
        </a:graphic>
      </p:graphicFrame>
      <p:sp>
        <p:nvSpPr>
          <p:cNvPr id="5" name="TextBox 4"/>
          <p:cNvSpPr txBox="1"/>
          <p:nvPr/>
        </p:nvSpPr>
        <p:spPr>
          <a:xfrm>
            <a:off x="471709" y="5533569"/>
            <a:ext cx="8392041" cy="707886"/>
          </a:xfrm>
          <a:prstGeom prst="rect">
            <a:avLst/>
          </a:prstGeom>
          <a:noFill/>
        </p:spPr>
        <p:txBody>
          <a:bodyPr wrap="none" rtlCol="0">
            <a:spAutoFit/>
          </a:bodyPr>
          <a:lstStyle/>
          <a:p>
            <a:pPr marL="342900" indent="-342900">
              <a:buFont typeface="Wingdings" charset="2"/>
              <a:buChar char="Ø"/>
            </a:pPr>
            <a:r>
              <a:rPr lang="en-US" sz="2000" b="1" dirty="0" smtClean="0"/>
              <a:t>*Treatment : Anastrazole 1 mg/d followed by adding HCG if no response</a:t>
            </a:r>
          </a:p>
          <a:p>
            <a:pPr marL="342900" indent="-342900">
              <a:buFont typeface="Wingdings" charset="2"/>
              <a:buChar char="Ø"/>
            </a:pPr>
            <a:r>
              <a:rPr lang="en-US" sz="2000" b="1" dirty="0" smtClean="0"/>
              <a:t> Treatment is guided by T/E ratio</a:t>
            </a:r>
            <a:r>
              <a:rPr lang="en-US" dirty="0" smtClean="0"/>
              <a:t>.</a:t>
            </a:r>
            <a:endParaRPr lang="en-US" dirty="0"/>
          </a:p>
        </p:txBody>
      </p:sp>
      <p:sp>
        <p:nvSpPr>
          <p:cNvPr id="6" name="TextBox 5"/>
          <p:cNvSpPr txBox="1"/>
          <p:nvPr/>
        </p:nvSpPr>
        <p:spPr>
          <a:xfrm>
            <a:off x="6114145" y="6277428"/>
            <a:ext cx="2766766" cy="369332"/>
          </a:xfrm>
          <a:prstGeom prst="rect">
            <a:avLst/>
          </a:prstGeom>
          <a:noFill/>
        </p:spPr>
        <p:txBody>
          <a:bodyPr wrap="none" rtlCol="0">
            <a:spAutoFit/>
          </a:bodyPr>
          <a:lstStyle/>
          <a:p>
            <a:r>
              <a:rPr lang="en-US" dirty="0" smtClean="0"/>
              <a:t>Ramasamy et al J Urol 2009</a:t>
            </a:r>
            <a:endParaRPr lang="en-US" dirty="0"/>
          </a:p>
        </p:txBody>
      </p:sp>
    </p:spTree>
    <p:extLst>
      <p:ext uri="{BB962C8B-B14F-4D97-AF65-F5344CB8AC3E}">
        <p14:creationId xmlns:p14="http://schemas.microsoft.com/office/powerpoint/2010/main" val="3134357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Do we need to do PGT-A ?</a:t>
            </a:r>
            <a:endParaRPr lang="en-US" b="1" dirty="0">
              <a:solidFill>
                <a:schemeClr val="bg1"/>
              </a:solidFill>
            </a:endParaRPr>
          </a:p>
        </p:txBody>
      </p:sp>
      <p:sp>
        <p:nvSpPr>
          <p:cNvPr id="3" name="Rectangle 2"/>
          <p:cNvSpPr/>
          <p:nvPr/>
        </p:nvSpPr>
        <p:spPr>
          <a:xfrm>
            <a:off x="526142" y="2889909"/>
            <a:ext cx="8218714" cy="2554545"/>
          </a:xfrm>
          <a:prstGeom prst="rect">
            <a:avLst/>
          </a:prstGeom>
        </p:spPr>
        <p:txBody>
          <a:bodyPr wrap="square">
            <a:spAutoFit/>
          </a:bodyPr>
          <a:lstStyle/>
          <a:p>
            <a:r>
              <a:rPr lang="en-US" sz="3200" b="1" dirty="0"/>
              <a:t>Even if every cell in the body of a patient with KS has an extra chromosome, for some reason the sperm do not. The vast majority of sperm from KS patients, ejaculated or not, is normal X or Y sperm.</a:t>
            </a:r>
          </a:p>
        </p:txBody>
      </p:sp>
    </p:spTree>
    <p:extLst>
      <p:ext uri="{BB962C8B-B14F-4D97-AF65-F5344CB8AC3E}">
        <p14:creationId xmlns:p14="http://schemas.microsoft.com/office/powerpoint/2010/main" val="30048345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Technique of MicroTESE</a:t>
            </a:r>
            <a:endParaRPr lang="en-US" b="1" dirty="0">
              <a:solidFill>
                <a:schemeClr val="bg1"/>
              </a:solidFill>
            </a:endParaRPr>
          </a:p>
        </p:txBody>
      </p:sp>
      <p:pic>
        <p:nvPicPr>
          <p:cNvPr id="3" name="Picture 2"/>
          <p:cNvPicPr>
            <a:picLocks noChangeAspect="1"/>
          </p:cNvPicPr>
          <p:nvPr/>
        </p:nvPicPr>
        <p:blipFill>
          <a:blip r:embed="rId2"/>
          <a:stretch>
            <a:fillRect/>
          </a:stretch>
        </p:blipFill>
        <p:spPr>
          <a:xfrm>
            <a:off x="616840" y="2053769"/>
            <a:ext cx="7574643" cy="4241800"/>
          </a:xfrm>
          <a:prstGeom prst="rect">
            <a:avLst/>
          </a:prstGeom>
        </p:spPr>
      </p:pic>
      <p:pic>
        <p:nvPicPr>
          <p:cNvPr id="4" name="Picture 3"/>
          <p:cNvPicPr>
            <a:picLocks noChangeAspect="1"/>
          </p:cNvPicPr>
          <p:nvPr/>
        </p:nvPicPr>
        <p:blipFill>
          <a:blip r:embed="rId3"/>
          <a:stretch>
            <a:fillRect/>
          </a:stretch>
        </p:blipFill>
        <p:spPr>
          <a:xfrm>
            <a:off x="3517900" y="2231571"/>
            <a:ext cx="2108200" cy="272142"/>
          </a:xfrm>
          <a:prstGeom prst="rect">
            <a:avLst/>
          </a:prstGeom>
        </p:spPr>
      </p:pic>
    </p:spTree>
    <p:extLst>
      <p:ext uri="{BB962C8B-B14F-4D97-AF65-F5344CB8AC3E}">
        <p14:creationId xmlns:p14="http://schemas.microsoft.com/office/powerpoint/2010/main" val="14212048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009778"/>
            <a:ext cx="338455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611188" y="404813"/>
            <a:ext cx="7799431" cy="646331"/>
          </a:xfrm>
          <a:prstGeom prst="rect">
            <a:avLst/>
          </a:prstGeom>
          <a:noFill/>
        </p:spPr>
        <p:txBody>
          <a:bodyPr wrap="none">
            <a:spAutoFit/>
          </a:bodyPr>
          <a:lstStyle/>
          <a:p>
            <a:pPr>
              <a:defRPr/>
            </a:pPr>
            <a:r>
              <a:rPr lang="en-US" sz="3600" b="1" dirty="0" smtClean="0">
                <a:solidFill>
                  <a:schemeClr val="bg1"/>
                </a:solidFill>
              </a:rPr>
              <a:t>MicroTESE </a:t>
            </a:r>
            <a:r>
              <a:rPr lang="en-US" sz="3600" b="1" dirty="0">
                <a:solidFill>
                  <a:schemeClr val="bg1"/>
                </a:solidFill>
              </a:rPr>
              <a:t>in </a:t>
            </a:r>
            <a:r>
              <a:rPr lang="en-US" sz="3600" b="1" dirty="0">
                <a:solidFill>
                  <a:schemeClr val="bg1"/>
                </a:solidFill>
                <a:latin typeface="Century Gothic" charset="0"/>
              </a:rPr>
              <a:t>Klinefelter’s Syndrome</a:t>
            </a:r>
            <a:endParaRPr lang="en-US" sz="3600" b="1" dirty="0">
              <a:solidFill>
                <a:schemeClr val="bg1"/>
              </a:solidFill>
            </a:endParaRPr>
          </a:p>
        </p:txBody>
      </p:sp>
      <p:pic>
        <p:nvPicPr>
          <p:cNvPr id="4198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059445"/>
            <a:ext cx="3384550"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14"/>
          <p:cNvSpPr txBox="1">
            <a:spLocks noChangeArrowheads="1"/>
          </p:cNvSpPr>
          <p:nvPr/>
        </p:nvSpPr>
        <p:spPr bwMode="auto">
          <a:xfrm>
            <a:off x="3043935" y="6329137"/>
            <a:ext cx="2716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b="1" dirty="0"/>
              <a:t>SRR is up to 70%</a:t>
            </a:r>
          </a:p>
        </p:txBody>
      </p:sp>
    </p:spTree>
    <p:extLst>
      <p:ext uri="{BB962C8B-B14F-4D97-AF65-F5344CB8AC3E}">
        <p14:creationId xmlns:p14="http://schemas.microsoft.com/office/powerpoint/2010/main" val="18611208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Nondisjunctions Meiosis I &amp; II</a:t>
            </a:r>
            <a:br>
              <a:rPr lang="en-US" b="1" dirty="0" smtClean="0">
                <a:solidFill>
                  <a:schemeClr val="bg1"/>
                </a:solidFill>
              </a:rPr>
            </a:br>
            <a:r>
              <a:rPr lang="en-US" b="1" dirty="0" smtClean="0">
                <a:solidFill>
                  <a:schemeClr val="bg1"/>
                </a:solidFill>
              </a:rPr>
              <a:t>Maternal 40% &amp; Paternal 60%</a:t>
            </a:r>
            <a:endParaRPr lang="en-US" b="1" dirty="0">
              <a:solidFill>
                <a:schemeClr val="bg1"/>
              </a:solidFill>
            </a:endParaRPr>
          </a:p>
        </p:txBody>
      </p:sp>
      <p:pic>
        <p:nvPicPr>
          <p:cNvPr id="3" name="Picture 2"/>
          <p:cNvPicPr>
            <a:picLocks noChangeAspect="1"/>
          </p:cNvPicPr>
          <p:nvPr/>
        </p:nvPicPr>
        <p:blipFill>
          <a:blip r:embed="rId2"/>
          <a:stretch>
            <a:fillRect/>
          </a:stretch>
        </p:blipFill>
        <p:spPr>
          <a:xfrm>
            <a:off x="774700" y="1558478"/>
            <a:ext cx="7594600" cy="5299522"/>
          </a:xfrm>
          <a:prstGeom prst="rect">
            <a:avLst/>
          </a:prstGeom>
        </p:spPr>
      </p:pic>
      <p:pic>
        <p:nvPicPr>
          <p:cNvPr id="4" name="Picture 3"/>
          <p:cNvPicPr>
            <a:picLocks noChangeAspect="1"/>
          </p:cNvPicPr>
          <p:nvPr/>
        </p:nvPicPr>
        <p:blipFill>
          <a:blip r:embed="rId3"/>
          <a:stretch>
            <a:fillRect/>
          </a:stretch>
        </p:blipFill>
        <p:spPr>
          <a:xfrm>
            <a:off x="800085" y="6640286"/>
            <a:ext cx="7569215" cy="235858"/>
          </a:xfrm>
          <a:prstGeom prst="rect">
            <a:avLst/>
          </a:prstGeom>
        </p:spPr>
      </p:pic>
    </p:spTree>
    <p:extLst>
      <p:ext uri="{BB962C8B-B14F-4D97-AF65-F5344CB8AC3E}">
        <p14:creationId xmlns:p14="http://schemas.microsoft.com/office/powerpoint/2010/main" val="34667314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bg1"/>
                </a:solidFill>
              </a:rPr>
              <a:t>Outcome of TESE/ICSI in 47XXY</a:t>
            </a:r>
            <a:endParaRPr lang="en-US" sz="4800" b="1" dirty="0">
              <a:solidFill>
                <a:schemeClr val="bg1"/>
              </a:solidFill>
            </a:endParaRPr>
          </a:p>
        </p:txBody>
      </p:sp>
      <p:sp>
        <p:nvSpPr>
          <p:cNvPr id="3" name="TextBox 2"/>
          <p:cNvSpPr txBox="1"/>
          <p:nvPr/>
        </p:nvSpPr>
        <p:spPr>
          <a:xfrm>
            <a:off x="1197428" y="2050139"/>
            <a:ext cx="4270345" cy="1815882"/>
          </a:xfrm>
          <a:prstGeom prst="rect">
            <a:avLst/>
          </a:prstGeom>
          <a:noFill/>
        </p:spPr>
        <p:txBody>
          <a:bodyPr wrap="none" rtlCol="0">
            <a:spAutoFit/>
          </a:bodyPr>
          <a:lstStyle/>
          <a:p>
            <a:r>
              <a:rPr lang="en-US" sz="2800" b="1" dirty="0" smtClean="0"/>
              <a:t>Based on analysis of 741 KS</a:t>
            </a:r>
          </a:p>
          <a:p>
            <a:r>
              <a:rPr lang="en-US" sz="2800" b="1" dirty="0" smtClean="0"/>
              <a:t>Average </a:t>
            </a:r>
            <a:r>
              <a:rPr lang="en-US" sz="2800" b="1" dirty="0" smtClean="0">
                <a:solidFill>
                  <a:srgbClr val="FF0000"/>
                </a:solidFill>
              </a:rPr>
              <a:t>50 %</a:t>
            </a:r>
          </a:p>
          <a:p>
            <a:r>
              <a:rPr lang="en-US" sz="2800" b="1" dirty="0" smtClean="0"/>
              <a:t>Conventional TESE 42%</a:t>
            </a:r>
          </a:p>
          <a:p>
            <a:r>
              <a:rPr lang="en-US" sz="2800" b="1" dirty="0" smtClean="0"/>
              <a:t>MicroTESE  57%</a:t>
            </a:r>
            <a:endParaRPr lang="en-US" sz="2800" b="1" dirty="0"/>
          </a:p>
        </p:txBody>
      </p:sp>
      <p:sp>
        <p:nvSpPr>
          <p:cNvPr id="4" name="TextBox 3"/>
          <p:cNvSpPr txBox="1"/>
          <p:nvPr/>
        </p:nvSpPr>
        <p:spPr>
          <a:xfrm>
            <a:off x="580566" y="4934857"/>
            <a:ext cx="7910292" cy="954107"/>
          </a:xfrm>
          <a:prstGeom prst="rect">
            <a:avLst/>
          </a:prstGeom>
          <a:noFill/>
        </p:spPr>
        <p:txBody>
          <a:bodyPr wrap="square" rtlCol="0">
            <a:spAutoFit/>
          </a:bodyPr>
          <a:lstStyle/>
          <a:p>
            <a:r>
              <a:rPr lang="en-US" sz="2800" b="1" dirty="0" smtClean="0"/>
              <a:t>At least 149 healthy live born babies have been born to without anomalies after ICSI for KS fathers</a:t>
            </a:r>
            <a:endParaRPr lang="en-US" sz="2800" b="1" dirty="0"/>
          </a:p>
        </p:txBody>
      </p:sp>
    </p:spTree>
    <p:extLst>
      <p:ext uri="{BB962C8B-B14F-4D97-AF65-F5344CB8AC3E}">
        <p14:creationId xmlns:p14="http://schemas.microsoft.com/office/powerpoint/2010/main" val="135494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73050" y="476250"/>
            <a:ext cx="8077200" cy="641350"/>
          </a:xfrm>
        </p:spPr>
        <p:txBody>
          <a:bodyPr>
            <a:normAutofit fontScale="90000"/>
          </a:bodyPr>
          <a:lstStyle/>
          <a:p>
            <a:pPr>
              <a:defRPr/>
            </a:pPr>
            <a:r>
              <a:rPr lang="en-AU" b="1" dirty="0" smtClean="0">
                <a:solidFill>
                  <a:schemeClr val="bg1"/>
                </a:solidFill>
                <a:latin typeface="Century Gothic" charset="0"/>
                <a:cs typeface="+mj-cs"/>
              </a:rPr>
              <a:t>IntraCytoplasmic Sperm Injection ICSI</a:t>
            </a:r>
            <a:endParaRPr lang="en-AU" b="1" dirty="0">
              <a:solidFill>
                <a:schemeClr val="bg1"/>
              </a:solidFill>
              <a:latin typeface="Century Gothic" charset="0"/>
              <a:cs typeface="+mj-cs"/>
            </a:endParaRPr>
          </a:p>
        </p:txBody>
      </p:sp>
      <p:pic>
        <p:nvPicPr>
          <p:cNvPr id="49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773238"/>
            <a:ext cx="59769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00525"/>
            <a:ext cx="3455988"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27282" y="5279570"/>
            <a:ext cx="3755578" cy="830997"/>
          </a:xfrm>
          <a:prstGeom prst="rect">
            <a:avLst/>
          </a:prstGeom>
          <a:noFill/>
        </p:spPr>
        <p:txBody>
          <a:bodyPr wrap="square" rtlCol="0">
            <a:spAutoFit/>
          </a:bodyPr>
          <a:lstStyle/>
          <a:p>
            <a:r>
              <a:rPr lang="en-US" sz="2400" b="1" dirty="0" smtClean="0"/>
              <a:t>ICSI revolutionized treatment of male infertility</a:t>
            </a:r>
            <a:endParaRPr lang="en-US" sz="2400" b="1" dirty="0"/>
          </a:p>
        </p:txBody>
      </p:sp>
      <p:sp>
        <p:nvSpPr>
          <p:cNvPr id="3" name="TextBox 2"/>
          <p:cNvSpPr txBox="1"/>
          <p:nvPr/>
        </p:nvSpPr>
        <p:spPr>
          <a:xfrm>
            <a:off x="-54432" y="2540000"/>
            <a:ext cx="3235681" cy="461665"/>
          </a:xfrm>
          <a:prstGeom prst="rect">
            <a:avLst/>
          </a:prstGeom>
          <a:noFill/>
        </p:spPr>
        <p:txBody>
          <a:bodyPr wrap="none" rtlCol="0">
            <a:spAutoFit/>
          </a:bodyPr>
          <a:lstStyle/>
          <a:p>
            <a:r>
              <a:rPr lang="en-US" sz="2400" b="1" dirty="0" smtClean="0"/>
              <a:t>1</a:t>
            </a:r>
            <a:r>
              <a:rPr lang="en-US" sz="2400" b="1" baseline="30000" dirty="0" smtClean="0"/>
              <a:t>st</a:t>
            </a:r>
            <a:r>
              <a:rPr lang="en-US" sz="2400" b="1" dirty="0" smtClean="0"/>
              <a:t> ICSI live born in 1992</a:t>
            </a:r>
            <a:endParaRPr lang="en-US" sz="2400" b="1" dirty="0"/>
          </a:p>
        </p:txBody>
      </p:sp>
    </p:spTree>
    <p:extLst>
      <p:ext uri="{BB962C8B-B14F-4D97-AF65-F5344CB8AC3E}">
        <p14:creationId xmlns:p14="http://schemas.microsoft.com/office/powerpoint/2010/main" val="35831883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bg1"/>
                </a:solidFill>
              </a:rPr>
              <a:t>IVF Steps</a:t>
            </a:r>
            <a:endParaRPr lang="en-US" sz="5400" b="1" dirty="0">
              <a:solidFill>
                <a:schemeClr val="bg1"/>
              </a:solidFill>
            </a:endParaRPr>
          </a:p>
        </p:txBody>
      </p:sp>
      <p:pic>
        <p:nvPicPr>
          <p:cNvPr id="3" name="Picture 2"/>
          <p:cNvPicPr>
            <a:picLocks noChangeAspect="1"/>
          </p:cNvPicPr>
          <p:nvPr/>
        </p:nvPicPr>
        <p:blipFill>
          <a:blip r:embed="rId2"/>
          <a:stretch>
            <a:fillRect/>
          </a:stretch>
        </p:blipFill>
        <p:spPr>
          <a:xfrm>
            <a:off x="0" y="1632857"/>
            <a:ext cx="9144000" cy="5249719"/>
          </a:xfrm>
          <a:prstGeom prst="rect">
            <a:avLst/>
          </a:prstGeom>
        </p:spPr>
      </p:pic>
    </p:spTree>
    <p:extLst>
      <p:ext uri="{BB962C8B-B14F-4D97-AF65-F5344CB8AC3E}">
        <p14:creationId xmlns:p14="http://schemas.microsoft.com/office/powerpoint/2010/main" val="16694036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bg1"/>
                </a:solidFill>
              </a:rPr>
              <a:t>Fertility Options</a:t>
            </a:r>
            <a:endParaRPr lang="en-US" b="1" dirty="0">
              <a:solidFill>
                <a:schemeClr val="bg1"/>
              </a:solidFill>
            </a:endParaRPr>
          </a:p>
        </p:txBody>
      </p:sp>
      <p:sp>
        <p:nvSpPr>
          <p:cNvPr id="5" name="TextBox 4"/>
          <p:cNvSpPr txBox="1"/>
          <p:nvPr/>
        </p:nvSpPr>
        <p:spPr>
          <a:xfrm>
            <a:off x="1088574" y="2405641"/>
            <a:ext cx="3243196" cy="2677656"/>
          </a:xfrm>
          <a:prstGeom prst="rect">
            <a:avLst/>
          </a:prstGeom>
          <a:noFill/>
        </p:spPr>
        <p:txBody>
          <a:bodyPr wrap="none" rtlCol="0">
            <a:spAutoFit/>
          </a:bodyPr>
          <a:lstStyle/>
          <a:p>
            <a:pPr marL="457200" indent="-457200">
              <a:buFont typeface="Wingdings" panose="05000000000000000000" pitchFamily="2" charset="2"/>
              <a:buChar char="Ø"/>
            </a:pPr>
            <a:r>
              <a:rPr lang="en-US" sz="2800" b="1" dirty="0" smtClean="0"/>
              <a:t>Ejaculated Sperm</a:t>
            </a:r>
          </a:p>
          <a:p>
            <a:pPr marL="457200" indent="-457200">
              <a:buFont typeface="Wingdings" panose="05000000000000000000" pitchFamily="2" charset="2"/>
              <a:buChar char="Ø"/>
            </a:pPr>
            <a:r>
              <a:rPr lang="en-US" sz="2800" b="1" dirty="0" smtClean="0"/>
              <a:t>Sperm banking</a:t>
            </a:r>
          </a:p>
          <a:p>
            <a:pPr marL="457200" indent="-457200">
              <a:buFont typeface="Wingdings" panose="05000000000000000000" pitchFamily="2" charset="2"/>
              <a:buChar char="Ø"/>
            </a:pPr>
            <a:r>
              <a:rPr lang="en-US" sz="2800" b="1" dirty="0" smtClean="0"/>
              <a:t>MicroTESE</a:t>
            </a:r>
          </a:p>
          <a:p>
            <a:pPr marL="457200" indent="-457200">
              <a:buFont typeface="Wingdings" panose="05000000000000000000" pitchFamily="2" charset="2"/>
              <a:buChar char="Ø"/>
            </a:pPr>
            <a:r>
              <a:rPr lang="en-US" sz="2800" b="1" dirty="0" smtClean="0"/>
              <a:t>Stem cell therapy</a:t>
            </a:r>
          </a:p>
          <a:p>
            <a:pPr marL="457200" indent="-457200">
              <a:buFont typeface="Wingdings" panose="05000000000000000000" pitchFamily="2" charset="2"/>
              <a:buChar char="Ø"/>
            </a:pPr>
            <a:r>
              <a:rPr lang="en-US" sz="2800" b="1" dirty="0" smtClean="0"/>
              <a:t>Sperm donation</a:t>
            </a:r>
          </a:p>
          <a:p>
            <a:pPr marL="457200" indent="-457200">
              <a:buFont typeface="Wingdings" panose="05000000000000000000" pitchFamily="2" charset="2"/>
              <a:buChar char="Ø"/>
            </a:pPr>
            <a:r>
              <a:rPr lang="en-US" sz="2800" b="1" dirty="0" smtClean="0"/>
              <a:t>Adoption</a:t>
            </a:r>
            <a:endParaRPr lang="en-US" sz="2800" b="1" dirty="0"/>
          </a:p>
        </p:txBody>
      </p:sp>
      <p:sp>
        <p:nvSpPr>
          <p:cNvPr id="4" name="TextBox 3"/>
          <p:cNvSpPr txBox="1"/>
          <p:nvPr/>
        </p:nvSpPr>
        <p:spPr>
          <a:xfrm>
            <a:off x="1070394" y="3755564"/>
            <a:ext cx="3265747"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996164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Spermatogonial stem cell Therapy</a:t>
            </a:r>
            <a:endParaRPr lang="en-US" b="1" dirty="0">
              <a:solidFill>
                <a:schemeClr val="bg1"/>
              </a:solidFill>
            </a:endParaRPr>
          </a:p>
        </p:txBody>
      </p:sp>
      <p:pic>
        <p:nvPicPr>
          <p:cNvPr id="3" name="Picture 2"/>
          <p:cNvPicPr>
            <a:picLocks noChangeAspect="1"/>
          </p:cNvPicPr>
          <p:nvPr/>
        </p:nvPicPr>
        <p:blipFill>
          <a:blip r:embed="rId2"/>
          <a:stretch>
            <a:fillRect/>
          </a:stretch>
        </p:blipFill>
        <p:spPr>
          <a:xfrm>
            <a:off x="3" y="1594761"/>
            <a:ext cx="9152823" cy="5281379"/>
          </a:xfrm>
          <a:prstGeom prst="rect">
            <a:avLst/>
          </a:prstGeom>
        </p:spPr>
      </p:pic>
      <p:pic>
        <p:nvPicPr>
          <p:cNvPr id="4" name="Picture 3"/>
          <p:cNvPicPr>
            <a:picLocks noChangeAspect="1"/>
          </p:cNvPicPr>
          <p:nvPr/>
        </p:nvPicPr>
        <p:blipFill>
          <a:blip r:embed="rId3"/>
          <a:stretch>
            <a:fillRect/>
          </a:stretch>
        </p:blipFill>
        <p:spPr>
          <a:xfrm>
            <a:off x="680342" y="3102430"/>
            <a:ext cx="2349518" cy="3641270"/>
          </a:xfrm>
          <a:prstGeom prst="rect">
            <a:avLst/>
          </a:prstGeom>
        </p:spPr>
      </p:pic>
    </p:spTree>
    <p:extLst>
      <p:ext uri="{BB962C8B-B14F-4D97-AF65-F5344CB8AC3E}">
        <p14:creationId xmlns:p14="http://schemas.microsoft.com/office/powerpoint/2010/main" val="10794440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Spermatogonial stem cell Therapy</a:t>
            </a:r>
            <a:endParaRPr lang="en-US" b="1" dirty="0">
              <a:solidFill>
                <a:schemeClr val="bg1"/>
              </a:solidFill>
            </a:endParaRPr>
          </a:p>
        </p:txBody>
      </p:sp>
      <p:pic>
        <p:nvPicPr>
          <p:cNvPr id="5" name="Picture 4"/>
          <p:cNvPicPr>
            <a:picLocks noChangeAspect="1"/>
          </p:cNvPicPr>
          <p:nvPr/>
        </p:nvPicPr>
        <p:blipFill>
          <a:blip r:embed="rId2"/>
          <a:stretch>
            <a:fillRect/>
          </a:stretch>
        </p:blipFill>
        <p:spPr>
          <a:xfrm>
            <a:off x="1344379" y="1543961"/>
            <a:ext cx="6489700" cy="5332180"/>
          </a:xfrm>
          <a:prstGeom prst="rect">
            <a:avLst/>
          </a:prstGeom>
        </p:spPr>
      </p:pic>
    </p:spTree>
    <p:extLst>
      <p:ext uri="{BB962C8B-B14F-4D97-AF65-F5344CB8AC3E}">
        <p14:creationId xmlns:p14="http://schemas.microsoft.com/office/powerpoint/2010/main" val="17252560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37"/>
            <a:ext cx="8229600" cy="1143000"/>
          </a:xfrm>
        </p:spPr>
        <p:txBody>
          <a:bodyPr/>
          <a:lstStyle/>
          <a:p>
            <a:r>
              <a:rPr lang="en-US" b="1" dirty="0" smtClean="0">
                <a:solidFill>
                  <a:schemeClr val="bg1"/>
                </a:solidFill>
              </a:rPr>
              <a:t>Spermatogonial stem cell Therapy</a:t>
            </a:r>
            <a:endParaRPr lang="en-US" b="1" dirty="0">
              <a:solidFill>
                <a:schemeClr val="bg1"/>
              </a:solidFill>
            </a:endParaRPr>
          </a:p>
        </p:txBody>
      </p:sp>
      <p:pic>
        <p:nvPicPr>
          <p:cNvPr id="5" name="Picture 4"/>
          <p:cNvPicPr>
            <a:picLocks noChangeAspect="1"/>
          </p:cNvPicPr>
          <p:nvPr/>
        </p:nvPicPr>
        <p:blipFill>
          <a:blip r:embed="rId2"/>
          <a:stretch>
            <a:fillRect/>
          </a:stretch>
        </p:blipFill>
        <p:spPr>
          <a:xfrm>
            <a:off x="-1" y="1453924"/>
            <a:ext cx="9144001" cy="5389834"/>
          </a:xfrm>
          <a:prstGeom prst="rect">
            <a:avLst/>
          </a:prstGeom>
        </p:spPr>
      </p:pic>
    </p:spTree>
    <p:extLst>
      <p:ext uri="{BB962C8B-B14F-4D97-AF65-F5344CB8AC3E}">
        <p14:creationId xmlns:p14="http://schemas.microsoft.com/office/powerpoint/2010/main" val="10564078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solidFill>
                  <a:schemeClr val="bg1"/>
                </a:solidFill>
              </a:rPr>
              <a:t>Fertility Options</a:t>
            </a:r>
            <a:endParaRPr lang="en-US" b="1" dirty="0">
              <a:solidFill>
                <a:schemeClr val="bg1"/>
              </a:solidFill>
            </a:endParaRPr>
          </a:p>
        </p:txBody>
      </p:sp>
      <p:sp>
        <p:nvSpPr>
          <p:cNvPr id="5" name="TextBox 4"/>
          <p:cNvSpPr txBox="1"/>
          <p:nvPr/>
        </p:nvSpPr>
        <p:spPr>
          <a:xfrm>
            <a:off x="707571" y="2895502"/>
            <a:ext cx="3243196" cy="2677656"/>
          </a:xfrm>
          <a:prstGeom prst="rect">
            <a:avLst/>
          </a:prstGeom>
          <a:noFill/>
        </p:spPr>
        <p:txBody>
          <a:bodyPr wrap="none" rtlCol="0">
            <a:spAutoFit/>
          </a:bodyPr>
          <a:lstStyle/>
          <a:p>
            <a:pPr marL="457200" indent="-457200">
              <a:buFont typeface="Wingdings" panose="05000000000000000000" pitchFamily="2" charset="2"/>
              <a:buChar char="Ø"/>
            </a:pPr>
            <a:r>
              <a:rPr lang="en-US" sz="2800" b="1" dirty="0" smtClean="0"/>
              <a:t>Ejaculated Sperm</a:t>
            </a:r>
          </a:p>
          <a:p>
            <a:pPr marL="457200" indent="-457200">
              <a:buFont typeface="Wingdings" panose="05000000000000000000" pitchFamily="2" charset="2"/>
              <a:buChar char="Ø"/>
            </a:pPr>
            <a:r>
              <a:rPr lang="en-US" sz="2800" b="1" dirty="0" smtClean="0"/>
              <a:t>Sperm banking</a:t>
            </a:r>
          </a:p>
          <a:p>
            <a:pPr marL="457200" indent="-457200">
              <a:buFont typeface="Wingdings" panose="05000000000000000000" pitchFamily="2" charset="2"/>
              <a:buChar char="Ø"/>
            </a:pPr>
            <a:r>
              <a:rPr lang="en-US" sz="2800" b="1" dirty="0" smtClean="0"/>
              <a:t>MicroTESE</a:t>
            </a:r>
          </a:p>
          <a:p>
            <a:pPr marL="457200" indent="-457200">
              <a:buFont typeface="Wingdings" panose="05000000000000000000" pitchFamily="2" charset="2"/>
              <a:buChar char="Ø"/>
            </a:pPr>
            <a:r>
              <a:rPr lang="en-US" sz="2800" b="1" dirty="0" smtClean="0"/>
              <a:t>Stem cell therapy</a:t>
            </a:r>
          </a:p>
          <a:p>
            <a:pPr marL="457200" indent="-457200">
              <a:buFont typeface="Wingdings" panose="05000000000000000000" pitchFamily="2" charset="2"/>
              <a:buChar char="Ø"/>
            </a:pPr>
            <a:r>
              <a:rPr lang="en-US" sz="2800" b="1" dirty="0" smtClean="0"/>
              <a:t>Sperm donation</a:t>
            </a:r>
          </a:p>
          <a:p>
            <a:pPr marL="457200" indent="-457200">
              <a:buFont typeface="Wingdings" panose="05000000000000000000" pitchFamily="2" charset="2"/>
              <a:buChar char="Ø"/>
            </a:pPr>
            <a:r>
              <a:rPr lang="en-US" sz="2800" b="1" dirty="0" smtClean="0"/>
              <a:t>Adoption</a:t>
            </a:r>
            <a:endParaRPr lang="en-US" sz="2800" b="1" dirty="0"/>
          </a:p>
        </p:txBody>
      </p:sp>
      <p:sp>
        <p:nvSpPr>
          <p:cNvPr id="4" name="TextBox 3"/>
          <p:cNvSpPr txBox="1"/>
          <p:nvPr/>
        </p:nvSpPr>
        <p:spPr>
          <a:xfrm>
            <a:off x="743818" y="4717147"/>
            <a:ext cx="3029896" cy="369332"/>
          </a:xfrm>
          <a:prstGeom prst="rect">
            <a:avLst/>
          </a:prstGeom>
          <a:noFill/>
          <a:ln w="38100" cmpd="sng">
            <a:solidFill>
              <a:srgbClr val="FF0000"/>
            </a:solidFill>
          </a:ln>
        </p:spPr>
        <p:txBody>
          <a:bodyPr wrap="square" rtlCol="0">
            <a:spAutoFit/>
          </a:bodyPr>
          <a:lstStyle/>
          <a:p>
            <a:endParaRPr lang="en-US" dirty="0"/>
          </a:p>
        </p:txBody>
      </p:sp>
      <p:sp>
        <p:nvSpPr>
          <p:cNvPr id="7" name="TextBox 6"/>
          <p:cNvSpPr txBox="1"/>
          <p:nvPr/>
        </p:nvSpPr>
        <p:spPr>
          <a:xfrm>
            <a:off x="732931" y="5196121"/>
            <a:ext cx="2079212" cy="369332"/>
          </a:xfrm>
          <a:prstGeom prst="rect">
            <a:avLst/>
          </a:prstGeom>
          <a:noFill/>
          <a:ln w="38100" cmpd="sng">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3138809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Case Study</a:t>
            </a:r>
            <a:endParaRPr lang="en-US" b="1" dirty="0">
              <a:solidFill>
                <a:schemeClr val="bg1"/>
              </a:solidFill>
            </a:endParaRPr>
          </a:p>
        </p:txBody>
      </p:sp>
      <p:sp>
        <p:nvSpPr>
          <p:cNvPr id="3" name="TextBox 2"/>
          <p:cNvSpPr txBox="1"/>
          <p:nvPr/>
        </p:nvSpPr>
        <p:spPr>
          <a:xfrm>
            <a:off x="217713" y="2032000"/>
            <a:ext cx="8926288" cy="4708981"/>
          </a:xfrm>
          <a:prstGeom prst="rect">
            <a:avLst/>
          </a:prstGeom>
          <a:noFill/>
        </p:spPr>
        <p:txBody>
          <a:bodyPr wrap="square" rtlCol="0">
            <a:spAutoFit/>
          </a:bodyPr>
          <a:lstStyle/>
          <a:p>
            <a:r>
              <a:rPr lang="en-US" sz="2000" b="1" dirty="0" smtClean="0"/>
              <a:t>Mr PS 30 yo , seen in </a:t>
            </a:r>
            <a:r>
              <a:rPr lang="en-US" sz="2000" b="1" dirty="0" smtClean="0"/>
              <a:t>2013 </a:t>
            </a:r>
            <a:r>
              <a:rPr lang="en-US" sz="2000" b="1" dirty="0" smtClean="0"/>
              <a:t>presented with primary infertility for y, and his SA showed Azospermia on 2 occasions. He had 2x Fine needle </a:t>
            </a:r>
            <a:r>
              <a:rPr lang="en-US" sz="2000" b="1" dirty="0" err="1" smtClean="0"/>
              <a:t>TxBx</a:t>
            </a:r>
            <a:r>
              <a:rPr lang="en-US" sz="2000" b="1" dirty="0" smtClean="0"/>
              <a:t> and no sperm found</a:t>
            </a:r>
          </a:p>
          <a:p>
            <a:r>
              <a:rPr lang="en-US" sz="2000" b="1" dirty="0" smtClean="0"/>
              <a:t>After taking a detailed history and physical examination </a:t>
            </a:r>
          </a:p>
          <a:p>
            <a:r>
              <a:rPr lang="en-US" sz="2000" b="1" dirty="0" smtClean="0"/>
              <a:t>testicular volume was 5 ml on each side. </a:t>
            </a:r>
          </a:p>
          <a:p>
            <a:r>
              <a:rPr lang="en-US" sz="2000" b="1" dirty="0" smtClean="0"/>
              <a:t>Diagnosed of KS confirmed by karyotype, his FSH is 36 ,T level is 6.9</a:t>
            </a:r>
          </a:p>
          <a:p>
            <a:r>
              <a:rPr lang="en-US" sz="2000" b="1" dirty="0" smtClean="0"/>
              <a:t>Partner AS 28 yo</a:t>
            </a:r>
          </a:p>
          <a:p>
            <a:r>
              <a:rPr lang="en-US" sz="2000" b="1" dirty="0" smtClean="0"/>
              <a:t>PS </a:t>
            </a:r>
            <a:r>
              <a:rPr lang="en-US" sz="2000" b="1" dirty="0" smtClean="0"/>
              <a:t>was given Anastrozole 1mg/d for 3 months and </a:t>
            </a:r>
          </a:p>
          <a:p>
            <a:r>
              <a:rPr lang="en-US" sz="2000" b="1" dirty="0" smtClean="0"/>
              <a:t>In 2014 wife underwent IVF </a:t>
            </a:r>
          </a:p>
          <a:p>
            <a:r>
              <a:rPr lang="en-US" sz="2000" b="1" dirty="0"/>
              <a:t>O</a:t>
            </a:r>
            <a:r>
              <a:rPr lang="en-US" sz="2000" b="1" dirty="0" smtClean="0"/>
              <a:t>pen microTESE performed on the day of OPU.</a:t>
            </a:r>
          </a:p>
          <a:p>
            <a:r>
              <a:rPr lang="en-US" sz="2000" b="1" dirty="0" smtClean="0"/>
              <a:t>Sperm was successfully retrieved and used for ICSI</a:t>
            </a:r>
          </a:p>
          <a:p>
            <a:r>
              <a:rPr lang="en-US" sz="2000" b="1" dirty="0" smtClean="0"/>
              <a:t>10 Eggs collected and 5 fertilised and 4 embryos formed.</a:t>
            </a:r>
          </a:p>
          <a:p>
            <a:r>
              <a:rPr lang="en-US" sz="2000" b="1" dirty="0" smtClean="0"/>
              <a:t> ETX2 conceived and delivered a girl.</a:t>
            </a:r>
          </a:p>
          <a:p>
            <a:r>
              <a:rPr lang="en-US" sz="2000" b="1" dirty="0" smtClean="0"/>
              <a:t>In 2017 Thaw cycle ETX1 NP. </a:t>
            </a:r>
          </a:p>
          <a:p>
            <a:r>
              <a:rPr lang="en-US" sz="2000" b="1" dirty="0" smtClean="0"/>
              <a:t>3/12 Later ETX1 Conceived and delivered their second daughter</a:t>
            </a:r>
            <a:endParaRPr lang="en-US" sz="2000" b="1" dirty="0"/>
          </a:p>
        </p:txBody>
      </p:sp>
    </p:spTree>
    <p:extLst>
      <p:ext uri="{BB962C8B-B14F-4D97-AF65-F5344CB8AC3E}">
        <p14:creationId xmlns:p14="http://schemas.microsoft.com/office/powerpoint/2010/main" val="32691486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6800"/>
            <a:ext cx="9144000" cy="5791200"/>
          </a:xfrm>
          <a:prstGeom prst="rect">
            <a:avLst/>
          </a:prstGeom>
        </p:spPr>
      </p:pic>
    </p:spTree>
    <p:extLst>
      <p:ext uri="{BB962C8B-B14F-4D97-AF65-F5344CB8AC3E}">
        <p14:creationId xmlns:p14="http://schemas.microsoft.com/office/powerpoint/2010/main" val="36859105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9449"/>
            <a:ext cx="9144000" cy="5345906"/>
          </a:xfrm>
          <a:prstGeom prst="rect">
            <a:avLst/>
          </a:prstGeom>
        </p:spPr>
      </p:pic>
      <p:sp>
        <p:nvSpPr>
          <p:cNvPr id="4" name="Title 1"/>
          <p:cNvSpPr>
            <a:spLocks noGrp="1"/>
          </p:cNvSpPr>
          <p:nvPr>
            <p:ph type="title"/>
          </p:nvPr>
        </p:nvSpPr>
        <p:spPr/>
        <p:txBody>
          <a:bodyPr/>
          <a:lstStyle/>
          <a:p>
            <a:r>
              <a:rPr lang="en-US" b="1" dirty="0" smtClean="0">
                <a:solidFill>
                  <a:schemeClr val="bg1"/>
                </a:solidFill>
              </a:rPr>
              <a:t>Nondisjunctions in Mitosis</a:t>
            </a:r>
            <a:endParaRPr lang="en-US" b="1" dirty="0">
              <a:solidFill>
                <a:schemeClr val="bg1"/>
              </a:solidFill>
            </a:endParaRPr>
          </a:p>
        </p:txBody>
      </p:sp>
      <p:sp>
        <p:nvSpPr>
          <p:cNvPr id="2" name="TextBox 1"/>
          <p:cNvSpPr txBox="1"/>
          <p:nvPr/>
        </p:nvSpPr>
        <p:spPr>
          <a:xfrm>
            <a:off x="966005" y="5860140"/>
            <a:ext cx="4458472" cy="584776"/>
          </a:xfrm>
          <a:prstGeom prst="rect">
            <a:avLst/>
          </a:prstGeom>
          <a:noFill/>
        </p:spPr>
        <p:txBody>
          <a:bodyPr wrap="none" rtlCol="0">
            <a:spAutoFit/>
          </a:bodyPr>
          <a:lstStyle/>
          <a:p>
            <a:r>
              <a:rPr lang="en-US" sz="3200" b="1" dirty="0" smtClean="0"/>
              <a:t>3% of KS Non-disjunction</a:t>
            </a:r>
            <a:endParaRPr lang="en-US" sz="3200" b="1" dirty="0"/>
          </a:p>
        </p:txBody>
      </p:sp>
    </p:spTree>
    <p:extLst>
      <p:ext uri="{BB962C8B-B14F-4D97-AF65-F5344CB8AC3E}">
        <p14:creationId xmlns:p14="http://schemas.microsoft.com/office/powerpoint/2010/main" val="27888273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8143" y="0"/>
            <a:ext cx="9089571" cy="6858000"/>
          </a:xfrm>
          <a:prstGeom prst="rect">
            <a:avLst/>
          </a:prstGeom>
        </p:spPr>
      </p:pic>
    </p:spTree>
    <p:extLst>
      <p:ext uri="{BB962C8B-B14F-4D97-AF65-F5344CB8AC3E}">
        <p14:creationId xmlns:p14="http://schemas.microsoft.com/office/powerpoint/2010/main" val="23929533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latin typeface="Arial Rounded MT Bold"/>
                <a:cs typeface="Arial Rounded MT Bold"/>
              </a:rPr>
              <a:t>Thank you for your attention</a:t>
            </a:r>
            <a:endParaRPr lang="en-US" b="1" dirty="0">
              <a:solidFill>
                <a:schemeClr val="bg1"/>
              </a:solidFill>
              <a:latin typeface="Arial Rounded MT Bold"/>
              <a:cs typeface="Arial Rounded MT Bold"/>
            </a:endParaRPr>
          </a:p>
        </p:txBody>
      </p:sp>
      <p:pic>
        <p:nvPicPr>
          <p:cNvPr id="6" name="Picture 5" descr="11057796-Plane-red-Paper-with-written-time-for-questions-on-a-black-background-and-question-mark-Stock-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4475"/>
            <a:ext cx="9144000" cy="5281165"/>
          </a:xfrm>
          <a:prstGeom prst="rect">
            <a:avLst/>
          </a:prstGeom>
        </p:spPr>
      </p:pic>
      <p:pic>
        <p:nvPicPr>
          <p:cNvPr id="7" name="Picture 6"/>
          <p:cNvPicPr>
            <a:picLocks noChangeAspect="1"/>
          </p:cNvPicPr>
          <p:nvPr/>
        </p:nvPicPr>
        <p:blipFill>
          <a:blip r:embed="rId3"/>
          <a:stretch>
            <a:fillRect/>
          </a:stretch>
        </p:blipFill>
        <p:spPr>
          <a:xfrm>
            <a:off x="6214739" y="5751007"/>
            <a:ext cx="1000231" cy="1087380"/>
          </a:xfrm>
          <a:prstGeom prst="rect">
            <a:avLst/>
          </a:prstGeom>
        </p:spPr>
      </p:pic>
    </p:spTree>
    <p:extLst>
      <p:ext uri="{BB962C8B-B14F-4D97-AF65-F5344CB8AC3E}">
        <p14:creationId xmlns:p14="http://schemas.microsoft.com/office/powerpoint/2010/main" val="2171257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Mosaicism distribution in KS</a:t>
            </a:r>
            <a:endParaRPr lang="en-US" b="1" dirty="0">
              <a:solidFill>
                <a:schemeClr val="bg1"/>
              </a:solidFill>
            </a:endParaRPr>
          </a:p>
        </p:txBody>
      </p:sp>
      <p:pic>
        <p:nvPicPr>
          <p:cNvPr id="3" name="Picture 2"/>
          <p:cNvPicPr>
            <a:picLocks noChangeAspect="1"/>
          </p:cNvPicPr>
          <p:nvPr/>
        </p:nvPicPr>
        <p:blipFill>
          <a:blip r:embed="rId2"/>
          <a:stretch>
            <a:fillRect/>
          </a:stretch>
        </p:blipFill>
        <p:spPr>
          <a:xfrm>
            <a:off x="2521867" y="1554841"/>
            <a:ext cx="6622144" cy="5303159"/>
          </a:xfrm>
          <a:prstGeom prst="rect">
            <a:avLst/>
          </a:prstGeom>
        </p:spPr>
      </p:pic>
      <p:pic>
        <p:nvPicPr>
          <p:cNvPr id="4" name="Picture 3"/>
          <p:cNvPicPr>
            <a:picLocks noChangeAspect="1"/>
          </p:cNvPicPr>
          <p:nvPr/>
        </p:nvPicPr>
        <p:blipFill>
          <a:blip r:embed="rId3"/>
          <a:stretch>
            <a:fillRect/>
          </a:stretch>
        </p:blipFill>
        <p:spPr>
          <a:xfrm>
            <a:off x="6547783" y="1596561"/>
            <a:ext cx="2616200" cy="725725"/>
          </a:xfrm>
          <a:prstGeom prst="rect">
            <a:avLst/>
          </a:prstGeom>
        </p:spPr>
      </p:pic>
      <p:sp>
        <p:nvSpPr>
          <p:cNvPr id="5" name="Rectangle 4"/>
          <p:cNvSpPr/>
          <p:nvPr/>
        </p:nvSpPr>
        <p:spPr>
          <a:xfrm>
            <a:off x="-54447" y="1925267"/>
            <a:ext cx="2576314" cy="4708981"/>
          </a:xfrm>
          <a:prstGeom prst="rect">
            <a:avLst/>
          </a:prstGeom>
        </p:spPr>
        <p:txBody>
          <a:bodyPr wrap="square">
            <a:spAutoFit/>
          </a:bodyPr>
          <a:lstStyle/>
          <a:p>
            <a:r>
              <a:rPr lang="en-US" sz="2000" b="1" dirty="0"/>
              <a:t>Mosaicism   (mainly   46,XY/47,XXY)   is   present   in </a:t>
            </a:r>
            <a:r>
              <a:rPr lang="en-US" sz="2000" b="1" dirty="0" smtClean="0"/>
              <a:t>10</a:t>
            </a:r>
            <a:r>
              <a:rPr lang="en-US" sz="2000" b="1" dirty="0"/>
              <a:t>–20 %  of  the  KS  patients  and  arises  from  either </a:t>
            </a:r>
            <a:r>
              <a:rPr lang="en-US" sz="2000" b="1" dirty="0" smtClean="0"/>
              <a:t>non-disjunction </a:t>
            </a:r>
            <a:r>
              <a:rPr lang="en-US" sz="2000" b="1" dirty="0"/>
              <a:t>in an early mitotic division of the </a:t>
            </a:r>
            <a:r>
              <a:rPr lang="en-US" sz="2000" b="1" dirty="0" smtClean="0"/>
              <a:t>developing  </a:t>
            </a:r>
            <a:r>
              <a:rPr lang="en-US" sz="2000" b="1" dirty="0"/>
              <a:t>46,XY  zygote,  or  from  loss  of  one  of  the  X  </a:t>
            </a:r>
            <a:r>
              <a:rPr lang="en-US" sz="2000" b="1" dirty="0" smtClean="0"/>
              <a:t>chromosome </a:t>
            </a:r>
            <a:r>
              <a:rPr lang="en-US" sz="2000" b="1" dirty="0"/>
              <a:t>of a 47,XXY conception due to anaphase lagging</a:t>
            </a:r>
          </a:p>
        </p:txBody>
      </p:sp>
    </p:spTree>
    <p:extLst>
      <p:ext uri="{BB962C8B-B14F-4D97-AF65-F5344CB8AC3E}">
        <p14:creationId xmlns:p14="http://schemas.microsoft.com/office/powerpoint/2010/main" val="42429140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427" y="509814"/>
            <a:ext cx="9144000" cy="5753528"/>
          </a:xfrm>
          <a:prstGeom prst="rect">
            <a:avLst/>
          </a:prstGeom>
        </p:spPr>
      </p:pic>
      <p:pic>
        <p:nvPicPr>
          <p:cNvPr id="4" name="Picture 3"/>
          <p:cNvPicPr>
            <a:picLocks noChangeAspect="1"/>
          </p:cNvPicPr>
          <p:nvPr/>
        </p:nvPicPr>
        <p:blipFill>
          <a:blip r:embed="rId3"/>
          <a:stretch>
            <a:fillRect/>
          </a:stretch>
        </p:blipFill>
        <p:spPr>
          <a:xfrm>
            <a:off x="290288" y="397309"/>
            <a:ext cx="8454571" cy="1090083"/>
          </a:xfrm>
          <a:prstGeom prst="rect">
            <a:avLst/>
          </a:prstGeom>
        </p:spPr>
      </p:pic>
      <p:sp>
        <p:nvSpPr>
          <p:cNvPr id="2" name="Isosceles Triangle 1"/>
          <p:cNvSpPr/>
          <p:nvPr/>
        </p:nvSpPr>
        <p:spPr>
          <a:xfrm rot="19538625">
            <a:off x="5851114" y="3981795"/>
            <a:ext cx="2643438" cy="1965764"/>
          </a:xfrm>
          <a:prstGeom prst="triangle">
            <a:avLst>
              <a:gd name="adj" fmla="val 41659"/>
            </a:avLst>
          </a:prstGeom>
          <a:gradFill flip="none" rotWithShape="1">
            <a:gsLst>
              <a:gs pos="0">
                <a:schemeClr val="accent1">
                  <a:tint val="100000"/>
                  <a:shade val="100000"/>
                  <a:satMod val="130000"/>
                  <a:alpha val="35000"/>
                </a:schemeClr>
              </a:gs>
              <a:gs pos="100000">
                <a:schemeClr val="accent1">
                  <a:tint val="50000"/>
                  <a:shade val="100000"/>
                  <a:satMod val="350000"/>
                  <a:alpha val="3500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6600"/>
                </a:solidFill>
              </a:ln>
              <a:solidFill>
                <a:srgbClr val="FF0000"/>
              </a:solidFill>
            </a:endParaRPr>
          </a:p>
        </p:txBody>
      </p:sp>
      <p:sp>
        <p:nvSpPr>
          <p:cNvPr id="6" name="TextBox 5"/>
          <p:cNvSpPr txBox="1"/>
          <p:nvPr/>
        </p:nvSpPr>
        <p:spPr>
          <a:xfrm>
            <a:off x="54418" y="4136553"/>
            <a:ext cx="2540000" cy="369332"/>
          </a:xfrm>
          <a:prstGeom prst="rect">
            <a:avLst/>
          </a:prstGeom>
          <a:noFill/>
          <a:ln w="28575" cmpd="sng">
            <a:solidFill>
              <a:srgbClr val="FF0000"/>
            </a:solidFill>
          </a:ln>
        </p:spPr>
        <p:txBody>
          <a:bodyPr wrap="square" rtlCol="0">
            <a:spAutoFit/>
          </a:bodyPr>
          <a:lstStyle/>
          <a:p>
            <a:endParaRPr lang="en-US" dirty="0"/>
          </a:p>
        </p:txBody>
      </p:sp>
      <p:sp>
        <p:nvSpPr>
          <p:cNvPr id="9" name="TextBox 8"/>
          <p:cNvSpPr txBox="1"/>
          <p:nvPr/>
        </p:nvSpPr>
        <p:spPr>
          <a:xfrm>
            <a:off x="-54436" y="1560246"/>
            <a:ext cx="5289003" cy="954107"/>
          </a:xfrm>
          <a:prstGeom prst="rect">
            <a:avLst/>
          </a:prstGeom>
          <a:noFill/>
        </p:spPr>
        <p:txBody>
          <a:bodyPr wrap="none" rtlCol="0">
            <a:spAutoFit/>
          </a:bodyPr>
          <a:lstStyle/>
          <a:p>
            <a:r>
              <a:rPr lang="en-US" sz="2800" b="1" dirty="0" smtClean="0"/>
              <a:t>Incidence : 1 in 650 male newborn</a:t>
            </a:r>
          </a:p>
          <a:p>
            <a:r>
              <a:rPr lang="en-US" sz="2800" b="1" dirty="0" smtClean="0"/>
              <a:t>Recent Australian  : 1 in 448.</a:t>
            </a:r>
            <a:endParaRPr lang="en-US" sz="2800" b="1" dirty="0"/>
          </a:p>
        </p:txBody>
      </p:sp>
      <p:sp>
        <p:nvSpPr>
          <p:cNvPr id="5" name="TextBox 4"/>
          <p:cNvSpPr txBox="1"/>
          <p:nvPr/>
        </p:nvSpPr>
        <p:spPr>
          <a:xfrm>
            <a:off x="326569" y="6041568"/>
            <a:ext cx="3960715" cy="523220"/>
          </a:xfrm>
          <a:prstGeom prst="rect">
            <a:avLst/>
          </a:prstGeom>
          <a:noFill/>
        </p:spPr>
        <p:txBody>
          <a:bodyPr wrap="none" rtlCol="0">
            <a:spAutoFit/>
          </a:bodyPr>
          <a:lstStyle/>
          <a:p>
            <a:r>
              <a:rPr lang="en-US" sz="2800" b="1" dirty="0" smtClean="0">
                <a:solidFill>
                  <a:srgbClr val="FF0000"/>
                </a:solidFill>
              </a:rPr>
              <a:t>50-80% are not identified</a:t>
            </a:r>
            <a:endParaRPr lang="en-US" sz="2800" b="1" dirty="0">
              <a:solidFill>
                <a:srgbClr val="FF0000"/>
              </a:solidFill>
            </a:endParaRPr>
          </a:p>
        </p:txBody>
      </p:sp>
    </p:spTree>
    <p:extLst>
      <p:ext uri="{BB962C8B-B14F-4D97-AF65-F5344CB8AC3E}">
        <p14:creationId xmlns:p14="http://schemas.microsoft.com/office/powerpoint/2010/main" val="2995703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Why it is difficult to diagnose all KS ?</a:t>
            </a:r>
            <a:endParaRPr lang="en-US" b="1" dirty="0">
              <a:solidFill>
                <a:schemeClr val="bg1"/>
              </a:solidFill>
            </a:endParaRPr>
          </a:p>
        </p:txBody>
      </p:sp>
      <p:sp>
        <p:nvSpPr>
          <p:cNvPr id="3" name="TextBox 2"/>
          <p:cNvSpPr txBox="1"/>
          <p:nvPr/>
        </p:nvSpPr>
        <p:spPr>
          <a:xfrm>
            <a:off x="776149" y="3992498"/>
            <a:ext cx="8167199" cy="1569660"/>
          </a:xfrm>
          <a:prstGeom prst="rect">
            <a:avLst/>
          </a:prstGeom>
          <a:noFill/>
        </p:spPr>
        <p:txBody>
          <a:bodyPr wrap="square" rtlCol="0">
            <a:spAutoFit/>
          </a:bodyPr>
          <a:lstStyle/>
          <a:p>
            <a:r>
              <a:rPr lang="en-US" sz="3200" b="1" dirty="0"/>
              <a:t>T</a:t>
            </a:r>
            <a:r>
              <a:rPr lang="en-US" sz="3200" b="1" dirty="0" smtClean="0"/>
              <a:t>he </a:t>
            </a:r>
            <a:r>
              <a:rPr lang="en-US" sz="3200" b="1" dirty="0"/>
              <a:t>difficulty in diagnosing KS, due to the heterogeneous phenotypic presentation and the lack of awareness of KS</a:t>
            </a:r>
          </a:p>
        </p:txBody>
      </p:sp>
      <p:sp>
        <p:nvSpPr>
          <p:cNvPr id="4" name="TextBox 3"/>
          <p:cNvSpPr txBox="1"/>
          <p:nvPr/>
        </p:nvSpPr>
        <p:spPr>
          <a:xfrm>
            <a:off x="725715" y="2757685"/>
            <a:ext cx="5039586" cy="646331"/>
          </a:xfrm>
          <a:prstGeom prst="rect">
            <a:avLst/>
          </a:prstGeom>
          <a:noFill/>
        </p:spPr>
        <p:txBody>
          <a:bodyPr wrap="none" rtlCol="0">
            <a:spAutoFit/>
          </a:bodyPr>
          <a:lstStyle/>
          <a:p>
            <a:r>
              <a:rPr lang="en-US" sz="3600" b="1" dirty="0" smtClean="0">
                <a:solidFill>
                  <a:srgbClr val="FF0000"/>
                </a:solidFill>
              </a:rPr>
              <a:t>50-80% are not identified</a:t>
            </a:r>
            <a:endParaRPr lang="en-US" sz="3600" b="1" dirty="0">
              <a:solidFill>
                <a:srgbClr val="FF0000"/>
              </a:solidFill>
            </a:endParaRPr>
          </a:p>
        </p:txBody>
      </p:sp>
    </p:spTree>
    <p:extLst>
      <p:ext uri="{BB962C8B-B14F-4D97-AF65-F5344CB8AC3E}">
        <p14:creationId xmlns:p14="http://schemas.microsoft.com/office/powerpoint/2010/main" val="16518500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1202837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Androgen Receptors</a:t>
            </a:r>
            <a:endParaRPr lang="en-US" b="1" dirty="0">
              <a:solidFill>
                <a:schemeClr val="bg1"/>
              </a:solidFill>
            </a:endParaRPr>
          </a:p>
        </p:txBody>
      </p:sp>
      <p:sp>
        <p:nvSpPr>
          <p:cNvPr id="3" name="TextBox 2"/>
          <p:cNvSpPr txBox="1"/>
          <p:nvPr/>
        </p:nvSpPr>
        <p:spPr>
          <a:xfrm>
            <a:off x="159790" y="5028734"/>
            <a:ext cx="8748351" cy="1384995"/>
          </a:xfrm>
          <a:prstGeom prst="rect">
            <a:avLst/>
          </a:prstGeom>
          <a:noFill/>
        </p:spPr>
        <p:txBody>
          <a:bodyPr wrap="square" rtlCol="0">
            <a:spAutoFit/>
          </a:bodyPr>
          <a:lstStyle/>
          <a:p>
            <a:r>
              <a:rPr lang="en-US" sz="2800" b="1" dirty="0" smtClean="0"/>
              <a:t>KS men </a:t>
            </a:r>
            <a:r>
              <a:rPr lang="en-US" sz="2800" b="1" dirty="0"/>
              <a:t>with </a:t>
            </a:r>
            <a:r>
              <a:rPr lang="en-US" sz="2800" b="1" dirty="0" smtClean="0"/>
              <a:t>longer </a:t>
            </a:r>
            <a:r>
              <a:rPr lang="en-US" sz="2800" b="1" dirty="0"/>
              <a:t>CAG stretch present later onset and slower </a:t>
            </a:r>
            <a:r>
              <a:rPr lang="en-US" sz="2800" b="1" dirty="0" smtClean="0"/>
              <a:t>progression  </a:t>
            </a:r>
            <a:r>
              <a:rPr lang="en-US" sz="2800" b="1" dirty="0"/>
              <a:t>of  puberty  and  slower </a:t>
            </a:r>
            <a:r>
              <a:rPr lang="en-US" sz="2800" b="1" dirty="0" smtClean="0"/>
              <a:t>testicular  </a:t>
            </a:r>
            <a:r>
              <a:rPr lang="en-US" sz="2800" b="1" dirty="0"/>
              <a:t>degeneration  process </a:t>
            </a:r>
          </a:p>
        </p:txBody>
      </p:sp>
      <p:sp>
        <p:nvSpPr>
          <p:cNvPr id="4" name="TextBox 3"/>
          <p:cNvSpPr txBox="1"/>
          <p:nvPr/>
        </p:nvSpPr>
        <p:spPr>
          <a:xfrm>
            <a:off x="100827" y="3797360"/>
            <a:ext cx="5569178" cy="954107"/>
          </a:xfrm>
          <a:prstGeom prst="rect">
            <a:avLst/>
          </a:prstGeom>
          <a:noFill/>
        </p:spPr>
        <p:txBody>
          <a:bodyPr wrap="none" rtlCol="0">
            <a:spAutoFit/>
          </a:bodyPr>
          <a:lstStyle/>
          <a:p>
            <a:r>
              <a:rPr lang="en-US" sz="2800" b="1" dirty="0"/>
              <a:t>In KS </a:t>
            </a:r>
            <a:r>
              <a:rPr lang="en-US" sz="2800" b="1" dirty="0" smtClean="0"/>
              <a:t>men</a:t>
            </a:r>
            <a:r>
              <a:rPr lang="en-US" sz="2800" b="1" dirty="0" smtClean="0"/>
              <a:t>, </a:t>
            </a:r>
            <a:r>
              <a:rPr lang="en-US" sz="2800" b="1" dirty="0"/>
              <a:t>one of the two AR alleles </a:t>
            </a:r>
          </a:p>
          <a:p>
            <a:r>
              <a:rPr lang="en-US" sz="2800" b="1" dirty="0"/>
              <a:t>is inactivated </a:t>
            </a:r>
          </a:p>
        </p:txBody>
      </p:sp>
      <p:sp>
        <p:nvSpPr>
          <p:cNvPr id="6" name="TextBox 5"/>
          <p:cNvSpPr txBox="1"/>
          <p:nvPr/>
        </p:nvSpPr>
        <p:spPr>
          <a:xfrm>
            <a:off x="45874" y="2064039"/>
            <a:ext cx="9198828" cy="1384995"/>
          </a:xfrm>
          <a:prstGeom prst="rect">
            <a:avLst/>
          </a:prstGeom>
          <a:noFill/>
        </p:spPr>
        <p:txBody>
          <a:bodyPr wrap="none" rtlCol="0">
            <a:spAutoFit/>
          </a:bodyPr>
          <a:lstStyle/>
          <a:p>
            <a:r>
              <a:rPr lang="en-US" sz="2800" b="1" dirty="0"/>
              <a:t>The   androgen   receptor   (AR)   gene,   which   mapped   to   </a:t>
            </a:r>
          </a:p>
          <a:p>
            <a:r>
              <a:rPr lang="en-US" sz="2800" b="1" dirty="0"/>
              <a:t>Xq11.2-12, is of physiological importance in the testis and </a:t>
            </a:r>
            <a:endParaRPr lang="en-US" sz="2800" b="1" dirty="0" smtClean="0"/>
          </a:p>
          <a:p>
            <a:r>
              <a:rPr lang="en-US" sz="2800" b="1" dirty="0" smtClean="0"/>
              <a:t>may </a:t>
            </a:r>
            <a:r>
              <a:rPr lang="en-US" sz="2800" b="1" dirty="0"/>
              <a:t>play a particular role in differences of the KS </a:t>
            </a:r>
            <a:r>
              <a:rPr lang="en-US" sz="2800" b="1" dirty="0" smtClean="0"/>
              <a:t>phenotype</a:t>
            </a:r>
            <a:endParaRPr lang="en-US" sz="2800" b="1" dirty="0"/>
          </a:p>
        </p:txBody>
      </p:sp>
    </p:spTree>
    <p:extLst>
      <p:ext uri="{BB962C8B-B14F-4D97-AF65-F5344CB8AC3E}">
        <p14:creationId xmlns:p14="http://schemas.microsoft.com/office/powerpoint/2010/main" val="23227860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6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9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0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7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8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1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9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10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28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9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2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4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RANZCOG Case stu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11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2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35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6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7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8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9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0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1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14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42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3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4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5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6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7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8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9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0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2_Ranzcog pres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5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2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Presentation Sat 4th May Hossam &amp;amp; Harold">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Ranzcog present.thmx</Template>
  <TotalTime>6496</TotalTime>
  <Words>1340</Words>
  <Application>Microsoft Macintosh PowerPoint</Application>
  <PresentationFormat>On-screen Show (4:3)</PresentationFormat>
  <Paragraphs>188</Paragraphs>
  <Slides>41</Slides>
  <Notes>0</Notes>
  <HiddenSlides>0</HiddenSlides>
  <MMClips>0</MMClips>
  <ScaleCrop>false</ScaleCrop>
  <HeadingPairs>
    <vt:vector size="4" baseType="variant">
      <vt:variant>
        <vt:lpstr>Theme</vt:lpstr>
      </vt:variant>
      <vt:variant>
        <vt:i4>72</vt:i4>
      </vt:variant>
      <vt:variant>
        <vt:lpstr>Slide Titles</vt:lpstr>
      </vt:variant>
      <vt:variant>
        <vt:i4>41</vt:i4>
      </vt:variant>
    </vt:vector>
  </HeadingPairs>
  <TitlesOfParts>
    <vt:vector size="113" baseType="lpstr">
      <vt:lpstr>Custom Design</vt:lpstr>
      <vt:lpstr>1_Custom Design</vt:lpstr>
      <vt:lpstr>7_Presentation Sat 4th May Hossam &amp;amp; Harold</vt:lpstr>
      <vt:lpstr>8_Presentation Sat 4th May Hossam &amp;amp; Harold</vt:lpstr>
      <vt:lpstr>9_Presentation Sat 4th May Hossam &amp;amp; Harold</vt:lpstr>
      <vt:lpstr>10_Presentation Sat 4th May Hossam &amp;amp; Harold</vt:lpstr>
      <vt:lpstr>11_Presentation Sat 4th May Hossam &amp;amp; Harold</vt:lpstr>
      <vt:lpstr>12_Presentation Sat 4th May Hossam &amp;amp; Harold</vt:lpstr>
      <vt:lpstr>13_Presentation Sat 4th May Hossam &amp;amp; Harold</vt:lpstr>
      <vt:lpstr>5_Ranzcog present</vt:lpstr>
      <vt:lpstr>6_Ranzcog present</vt:lpstr>
      <vt:lpstr>2_Custom Design</vt:lpstr>
      <vt:lpstr>14_Presentation Sat 4th May Hossam &amp;amp; Harold</vt:lpstr>
      <vt:lpstr>15_Presentation Sat 4th May Hossam &amp;amp; Harold</vt:lpstr>
      <vt:lpstr>16_Presentation Sat 4th May Hossam &amp;amp; Harold</vt:lpstr>
      <vt:lpstr>17_Presentation Sat 4th May Hossam &amp;amp; Harold</vt:lpstr>
      <vt:lpstr>18_Presentation Sat 4th May Hossam &amp;amp; Harold</vt:lpstr>
      <vt:lpstr>19_Presentation Sat 4th May Hossam &amp;amp; Harold</vt:lpstr>
      <vt:lpstr>20_Presentation Sat 4th May Hossam &amp;amp; Harold</vt:lpstr>
      <vt:lpstr>7_Ranzcog present</vt:lpstr>
      <vt:lpstr>8_Ranzcog present</vt:lpstr>
      <vt:lpstr>3_Custom Design</vt:lpstr>
      <vt:lpstr>21_Presentation Sat 4th May Hossam &amp;amp; Harold</vt:lpstr>
      <vt:lpstr>22_Presentation Sat 4th May Hossam &amp;amp; Harold</vt:lpstr>
      <vt:lpstr>23_Presentation Sat 4th May Hossam &amp;amp; Harold</vt:lpstr>
      <vt:lpstr>24_Presentation Sat 4th May Hossam &amp;amp; Harold</vt:lpstr>
      <vt:lpstr>25_Presentation Sat 4th May Hossam &amp;amp; Harold</vt:lpstr>
      <vt:lpstr>26_Presentation Sat 4th May Hossam &amp;amp; Harold</vt:lpstr>
      <vt:lpstr>27_Presentation Sat 4th May Hossam &amp;amp; Harold</vt:lpstr>
      <vt:lpstr>9_Ranzcog present</vt:lpstr>
      <vt:lpstr>10_Ranzcog present</vt:lpstr>
      <vt:lpstr>4_Custom Design</vt:lpstr>
      <vt:lpstr>28_Presentation Sat 4th May Hossam &amp;amp; Harold</vt:lpstr>
      <vt:lpstr>29_Presentation Sat 4th May Hossam &amp;amp; Harold</vt:lpstr>
      <vt:lpstr>30_Presentation Sat 4th May Hossam &amp;amp; Harold</vt:lpstr>
      <vt:lpstr>31_Presentation Sat 4th May Hossam &amp;amp; Harold</vt:lpstr>
      <vt:lpstr>32_Presentation Sat 4th May Hossam &amp;amp; Harold</vt:lpstr>
      <vt:lpstr>33_Presentation Sat 4th May Hossam &amp;amp; Harold</vt:lpstr>
      <vt:lpstr>34_Presentation Sat 4th May Hossam &amp;amp; Harold</vt:lpstr>
      <vt:lpstr>RANZCOG Case study</vt:lpstr>
      <vt:lpstr>11_Ranzcog present</vt:lpstr>
      <vt:lpstr>12_Ranzcog present</vt:lpstr>
      <vt:lpstr>5_Custom Design</vt:lpstr>
      <vt:lpstr>35_Presentation Sat 4th May Hossam &amp;amp; Harold</vt:lpstr>
      <vt:lpstr>36_Presentation Sat 4th May Hossam &amp;amp; Harold</vt:lpstr>
      <vt:lpstr>37_Presentation Sat 4th May Hossam &amp;amp; Harold</vt:lpstr>
      <vt:lpstr>38_Presentation Sat 4th May Hossam &amp;amp; Harold</vt:lpstr>
      <vt:lpstr>39_Presentation Sat 4th May Hossam &amp;amp; Harold</vt:lpstr>
      <vt:lpstr>40_Presentation Sat 4th May Hossam &amp;amp; Harold</vt:lpstr>
      <vt:lpstr>41_Presentation Sat 4th May Hossam &amp;amp; Harold</vt:lpstr>
      <vt:lpstr>13_Ranzcog present</vt:lpstr>
      <vt:lpstr>14_Ranzcog present</vt:lpstr>
      <vt:lpstr>6_Custom Design</vt:lpstr>
      <vt:lpstr>42_Presentation Sat 4th May Hossam &amp;amp; Harold</vt:lpstr>
      <vt:lpstr>43_Presentation Sat 4th May Hossam &amp;amp; Harold</vt:lpstr>
      <vt:lpstr>44_Presentation Sat 4th May Hossam &amp;amp; Harold</vt:lpstr>
      <vt:lpstr>45_Presentation Sat 4th May Hossam &amp;amp; Harold</vt:lpstr>
      <vt:lpstr>46_Presentation Sat 4th May Hossam &amp;amp; Harold</vt:lpstr>
      <vt:lpstr>47_Presentation Sat 4th May Hossam &amp;amp; Harold</vt:lpstr>
      <vt:lpstr>48_Presentation Sat 4th May Hossam &amp;amp; Harold</vt:lpstr>
      <vt:lpstr>49_Presentation Sat 4th May Hossam &amp;amp; Harold</vt:lpstr>
      <vt:lpstr>50_Presentation Sat 4th May Hossam &amp;amp; Harold</vt:lpstr>
      <vt:lpstr>1_Ranzcog present</vt:lpstr>
      <vt:lpstr>2_Ranzcog present</vt:lpstr>
      <vt:lpstr>7_Custom Design</vt:lpstr>
      <vt:lpstr>Presentation Sat 4th May Hossam &amp;amp; Harold</vt:lpstr>
      <vt:lpstr>1_Presentation Sat 4th May Hossam &amp;amp; Harold</vt:lpstr>
      <vt:lpstr>2_Presentation Sat 4th May Hossam &amp;amp; Harold</vt:lpstr>
      <vt:lpstr>3_Presentation Sat 4th May Hossam &amp;amp; Harold</vt:lpstr>
      <vt:lpstr>4_Presentation Sat 4th May Hossam &amp;amp; Harold</vt:lpstr>
      <vt:lpstr>5_Presentation Sat 4th May Hossam &amp;amp; Harold</vt:lpstr>
      <vt:lpstr>6_Presentation Sat 4th May Hossam &amp;amp; Harold</vt:lpstr>
      <vt:lpstr>PowerPoint Presentation</vt:lpstr>
      <vt:lpstr>Egg and Sperm formation and interaction</vt:lpstr>
      <vt:lpstr>Nondisjunctions Meiosis I &amp; II Maternal 40% &amp; Paternal 60%</vt:lpstr>
      <vt:lpstr>Nondisjunctions in Mitosis</vt:lpstr>
      <vt:lpstr>Mosaicism distribution in KS</vt:lpstr>
      <vt:lpstr>PowerPoint Presentation</vt:lpstr>
      <vt:lpstr>Why it is difficult to diagnose all KS ?</vt:lpstr>
      <vt:lpstr>PowerPoint Presentation</vt:lpstr>
      <vt:lpstr>Androgen Receptors</vt:lpstr>
      <vt:lpstr>Factors affecting manifestations in KS</vt:lpstr>
      <vt:lpstr>X Chromosome Functions</vt:lpstr>
      <vt:lpstr>Klinefelter Syndrome</vt:lpstr>
      <vt:lpstr>Hormonal control of spermatogenesis</vt:lpstr>
      <vt:lpstr>Testosterone to Estrogen Ratio</vt:lpstr>
      <vt:lpstr>Spermatogenesis</vt:lpstr>
      <vt:lpstr>Mechanism of Testicular Dysfunction in KS</vt:lpstr>
      <vt:lpstr>PowerPoint Presentation</vt:lpstr>
      <vt:lpstr>Fertility Options</vt:lpstr>
      <vt:lpstr>PowerPoint Presentation</vt:lpstr>
      <vt:lpstr>Fertility Options</vt:lpstr>
      <vt:lpstr>Hormonal changes during Puberty</vt:lpstr>
      <vt:lpstr>Fertility Options</vt:lpstr>
      <vt:lpstr>PowerPoint Presentation</vt:lpstr>
      <vt:lpstr>Pre micro TESE preparation</vt:lpstr>
      <vt:lpstr>Predictors of sperm retrieval</vt:lpstr>
      <vt:lpstr>Testosterone level and SRR</vt:lpstr>
      <vt:lpstr>Do we need to do PGT-A ?</vt:lpstr>
      <vt:lpstr>Technique of MicroTESE</vt:lpstr>
      <vt:lpstr>PowerPoint Presentation</vt:lpstr>
      <vt:lpstr>Outcome of TESE/ICSI in 47XXY</vt:lpstr>
      <vt:lpstr>IntraCytoplasmic Sperm Injection ICSI</vt:lpstr>
      <vt:lpstr>IVF Steps</vt:lpstr>
      <vt:lpstr>Fertility Options</vt:lpstr>
      <vt:lpstr>Spermatogonial stem cell Therapy</vt:lpstr>
      <vt:lpstr>Spermatogonial stem cell Therapy</vt:lpstr>
      <vt:lpstr>Spermatogonial stem cell Therapy</vt:lpstr>
      <vt:lpstr>Fertility Options</vt:lpstr>
      <vt:lpstr>Case Study</vt:lpstr>
      <vt:lpstr>PowerPoint Presentation</vt:lpstr>
      <vt:lpstr>PowerPoint Presentation</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Gabbar</dc:creator>
  <cp:lastModifiedBy>Dr Gabbar</cp:lastModifiedBy>
  <cp:revision>536</cp:revision>
  <dcterms:created xsi:type="dcterms:W3CDTF">2017-11-04T00:55:25Z</dcterms:created>
  <dcterms:modified xsi:type="dcterms:W3CDTF">2018-11-09T23:48:30Z</dcterms:modified>
</cp:coreProperties>
</file>