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9"/>
  </p:notesMasterIdLst>
  <p:sldIdLst>
    <p:sldId id="259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B32"/>
    <a:srgbClr val="0C0037"/>
    <a:srgbClr val="2F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7386" autoAdjust="0"/>
  </p:normalViewPr>
  <p:slideViewPr>
    <p:cSldViewPr snapToGrid="0" snapToObjects="1">
      <p:cViewPr varScale="1">
        <p:scale>
          <a:sx n="83" d="100"/>
          <a:sy n="83" d="100"/>
        </p:scale>
        <p:origin x="102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006B3-81FB-466E-B7EB-A5917282B96B}" type="datetimeFigureOut">
              <a:rPr lang="en-AU" smtClean="0"/>
              <a:t>7/11/2018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FBFCA-3402-4955-989C-B4417DBD83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5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 cannot do the intersex movement and it’s importance justice within this short time. Instead I will briefly discuss different terminology that you may hear throughout your lives regarding </a:t>
            </a:r>
            <a:r>
              <a:rPr lang="en-AU" dirty="0" err="1"/>
              <a:t>klinefelters</a:t>
            </a:r>
            <a:r>
              <a:rPr lang="en-AU" dirty="0"/>
              <a:t> and variations of… XXXY, XYY…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0D10-A8FB-47E5-9F19-4F0143EDB4F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07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Names of variations that change a person’s reproductive development </a:t>
            </a:r>
            <a:endParaRPr lang="en-AU" dirty="0" smtClean="0"/>
          </a:p>
          <a:p>
            <a:r>
              <a:rPr lang="en-AU" dirty="0" smtClean="0"/>
              <a:t>Some of these were used in the past</a:t>
            </a:r>
            <a:r>
              <a:rPr lang="en-AU" baseline="0" dirty="0" smtClean="0"/>
              <a:t> – but considered derogatory! And misguiding!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familiarity with terms / existence of variations in sex development in general is important.  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0D10-A8FB-47E5-9F19-4F0143EDB4F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07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Others could include AIS peer</a:t>
            </a:r>
            <a:r>
              <a:rPr lang="en-AU" baseline="0" dirty="0" smtClean="0"/>
              <a:t> support in Australia</a:t>
            </a:r>
          </a:p>
          <a:p>
            <a:r>
              <a:rPr lang="en-AU" baseline="0" dirty="0" smtClean="0"/>
              <a:t>And this group AXYS! </a:t>
            </a:r>
          </a:p>
          <a:p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 diversity can arise in anyone and is described in KS hence increasing awareness of the need to assess gender identity before intervening.. (this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includes hormone therapies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)…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FBFCA-3402-4955-989C-B4417DBD834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74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Unify terms associated with these types of variations.</a:t>
            </a:r>
          </a:p>
          <a:p>
            <a:r>
              <a:rPr lang="en-AU" dirty="0"/>
              <a:t>Remove historically stigmatised and perceived potentially as pejorative by patients terms such as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intersex,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pseudohermaphroditism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hermaphroditism, sex reversal, and gender based diagnostic labels are particularly controversial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accurate classification system was needed to ensure that ‘like was being compared with like’ in publications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(whereas previously many XYDSD would have been ‘lumped’ together and differences in things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fertility / malignancy risk / other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longterm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outcomes were therefore not clear / well defined).  </a:t>
            </a:r>
            <a:endParaRPr lang="en-AU" b="1" dirty="0"/>
          </a:p>
          <a:p>
            <a:endParaRPr lang="en-AU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“disorders of sex development” (DSD) is proposed, as defined by congenital conditions in which development of chromosomal, gonadal, or anatomical sex is atypical.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women who have ovarian insufficiency in their teens, people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XXY, men who have 46,XX karyotype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0D10-A8FB-47E5-9F19-4F0143EDB4F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81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Although not related to sexual preference, Intersex fits into the LGBTI movement, which helps highlight issues</a:t>
            </a:r>
            <a:r>
              <a:rPr lang="en-AU" dirty="0" smtClean="0"/>
              <a:t>…</a:t>
            </a:r>
          </a:p>
          <a:p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Senate committee suggested its use however hence now used at a political /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although fairly universal international agreement that no one term appeals to all! 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0D10-A8FB-47E5-9F19-4F0143EDB4F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8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FBFCA-3402-4955-989C-B4417DBD834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14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13" y="2928958"/>
            <a:ext cx="7560000" cy="1215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BBEF1-ACA3-44DB-A293-2EE5AB5B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596FAF-DB48-45B2-ADB8-3E52D9975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9CA9E-E114-4FE9-BFEA-6234CD30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740-7DF7-4CD8-8257-554F8047F9B8}" type="datetimeFigureOut">
              <a:rPr lang="en-AU" smtClean="0"/>
              <a:t>7/11/2018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E4744E-A3F1-45A5-AE0E-1849ABB0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44541-25C1-4A4B-9243-89338E0D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C87-1B6A-4D4E-93C6-4C387E6F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03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A1946-915F-4AEB-9F95-6D3EF96D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AF864-E25F-46C3-8B8C-331B3CF6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68A56-C6C3-4DC4-9D5D-1CD2DE77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740-7DF7-4CD8-8257-554F8047F9B8}" type="datetimeFigureOut">
              <a:rPr lang="en-AU" smtClean="0"/>
              <a:t>7/11/2018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EAD7D-28EB-4C1D-943E-C85EF80C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51F150-BE8A-4517-BC95-0213A9C8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C87-1B6A-4D4E-93C6-4C387E6F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5672"/>
            <a:ext cx="7483642" cy="9444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000">
                <a:solidFill>
                  <a:srgbClr val="71BB3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488"/>
            <a:ext cx="8229600" cy="326613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2F4354"/>
                </a:solidFill>
                <a:latin typeface="Open Sans Semibold"/>
                <a:cs typeface="Open Sans Semibold"/>
              </a:defRPr>
            </a:lvl1pPr>
            <a:lvl2pPr>
              <a:defRPr>
                <a:solidFill>
                  <a:srgbClr val="2F435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2F435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2F435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2F435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8514"/>
            <a:ext cx="4038600" cy="32561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2F4354"/>
                </a:solidFill>
                <a:latin typeface="Open Sans"/>
                <a:cs typeface="Open Sans"/>
              </a:defRPr>
            </a:lvl1pPr>
            <a:lvl2pPr>
              <a:defRPr sz="2400" b="0" i="0">
                <a:solidFill>
                  <a:srgbClr val="2F4354"/>
                </a:solidFill>
                <a:latin typeface="Open Sans"/>
                <a:cs typeface="Open Sans"/>
              </a:defRPr>
            </a:lvl2pPr>
            <a:lvl3pPr>
              <a:defRPr sz="2000" b="0" i="0">
                <a:solidFill>
                  <a:srgbClr val="2F4354"/>
                </a:solidFill>
                <a:latin typeface="Open Sans"/>
                <a:cs typeface="Open Sans"/>
              </a:defRPr>
            </a:lvl3pPr>
            <a:lvl4pPr>
              <a:defRPr sz="1800" b="0" i="0">
                <a:solidFill>
                  <a:srgbClr val="2F4354"/>
                </a:solidFill>
                <a:latin typeface="Open Sans"/>
                <a:cs typeface="Open Sans"/>
              </a:defRPr>
            </a:lvl4pPr>
            <a:lvl5pPr>
              <a:defRPr sz="1800" b="0" i="0">
                <a:solidFill>
                  <a:srgbClr val="2F4354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514"/>
            <a:ext cx="4038600" cy="32561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2F4354"/>
                </a:solidFill>
                <a:latin typeface="Open Sans"/>
                <a:cs typeface="Open Sans"/>
              </a:defRPr>
            </a:lvl1pPr>
            <a:lvl2pPr>
              <a:defRPr sz="2400" b="0" i="0">
                <a:solidFill>
                  <a:srgbClr val="2F4354"/>
                </a:solidFill>
                <a:latin typeface="Open Sans"/>
                <a:cs typeface="Open Sans"/>
              </a:defRPr>
            </a:lvl2pPr>
            <a:lvl3pPr>
              <a:defRPr sz="2000" b="0" i="0">
                <a:solidFill>
                  <a:srgbClr val="2F4354"/>
                </a:solidFill>
                <a:latin typeface="Open Sans"/>
                <a:cs typeface="Open Sans"/>
              </a:defRPr>
            </a:lvl3pPr>
            <a:lvl4pPr>
              <a:defRPr sz="1800" b="0" i="0">
                <a:solidFill>
                  <a:srgbClr val="2F4354"/>
                </a:solidFill>
                <a:latin typeface="Open Sans"/>
                <a:cs typeface="Open Sans"/>
              </a:defRPr>
            </a:lvl4pPr>
            <a:lvl5pPr>
              <a:defRPr sz="1800" b="0" i="0">
                <a:solidFill>
                  <a:srgbClr val="2F4354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55672"/>
            <a:ext cx="7483642" cy="9444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000">
                <a:solidFill>
                  <a:srgbClr val="71BB3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hra.org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iiinternational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68C36-A203-4A85-B3F6-D79322E14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2074580"/>
            <a:ext cx="6858000" cy="1790700"/>
          </a:xfrm>
        </p:spPr>
        <p:txBody>
          <a:bodyPr/>
          <a:lstStyle/>
          <a:p>
            <a:r>
              <a:rPr lang="en-AU" dirty="0"/>
              <a:t>Why do I keep hearing the word Intersex?</a:t>
            </a:r>
          </a:p>
        </p:txBody>
      </p:sp>
    </p:spTree>
    <p:extLst>
      <p:ext uri="{BB962C8B-B14F-4D97-AF65-F5344CB8AC3E}">
        <p14:creationId xmlns:p14="http://schemas.microsoft.com/office/powerpoint/2010/main" val="57159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r: 7 Points 10">
            <a:extLst>
              <a:ext uri="{FF2B5EF4-FFF2-40B4-BE49-F238E27FC236}">
                <a16:creationId xmlns:a16="http://schemas.microsoft.com/office/drawing/2014/main" xmlns="" id="{EF2644ED-DAF3-44ED-9C77-013FA9186D21}"/>
              </a:ext>
            </a:extLst>
          </p:cNvPr>
          <p:cNvSpPr/>
          <p:nvPr/>
        </p:nvSpPr>
        <p:spPr>
          <a:xfrm>
            <a:off x="3417818" y="2273576"/>
            <a:ext cx="1664805" cy="1490870"/>
          </a:xfrm>
          <a:prstGeom prst="star7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50" dirty="0" err="1">
                <a:solidFill>
                  <a:schemeClr val="tx1"/>
                </a:solidFill>
              </a:rPr>
              <a:t>lntersex</a:t>
            </a:r>
            <a:endParaRPr lang="en-AU" sz="1350" dirty="0">
              <a:solidFill>
                <a:schemeClr val="tx1"/>
              </a:solidFill>
            </a:endParaRPr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xmlns="" id="{DA6DBABD-DE2A-42A8-A3E5-D542923C7F9A}"/>
              </a:ext>
            </a:extLst>
          </p:cNvPr>
          <p:cNvSpPr/>
          <p:nvPr/>
        </p:nvSpPr>
        <p:spPr>
          <a:xfrm>
            <a:off x="78268" y="3390486"/>
            <a:ext cx="2042490" cy="1545535"/>
          </a:xfrm>
          <a:prstGeom prst="star7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50" dirty="0">
                <a:solidFill>
                  <a:schemeClr val="tx1"/>
                </a:solidFill>
              </a:rPr>
              <a:t>Premature ovarian insufficiency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xmlns="" id="{8BE1F265-52ED-4682-8744-103073AEB32E}"/>
              </a:ext>
            </a:extLst>
          </p:cNvPr>
          <p:cNvSpPr/>
          <p:nvPr/>
        </p:nvSpPr>
        <p:spPr>
          <a:xfrm>
            <a:off x="2120758" y="1613868"/>
            <a:ext cx="1740599" cy="1309686"/>
          </a:xfrm>
          <a:prstGeom prst="star7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50" dirty="0">
                <a:solidFill>
                  <a:schemeClr val="tx1"/>
                </a:solidFill>
              </a:rPr>
              <a:t>Androgen insensitivity syndrome</a:t>
            </a:r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xmlns="" id="{6E89B16C-0541-4EB5-B7CC-586A78FD0BD6}"/>
              </a:ext>
            </a:extLst>
          </p:cNvPr>
          <p:cNvSpPr/>
          <p:nvPr/>
        </p:nvSpPr>
        <p:spPr>
          <a:xfrm>
            <a:off x="726799" y="1954282"/>
            <a:ext cx="1605173" cy="1406387"/>
          </a:xfrm>
          <a:prstGeom prst="star7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50" dirty="0">
                <a:solidFill>
                  <a:schemeClr val="tx1"/>
                </a:solidFill>
              </a:rPr>
              <a:t>Turner syndrome</a:t>
            </a: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xmlns="" id="{07602656-1654-40E0-A4B5-C6FEFB92534C}"/>
              </a:ext>
            </a:extLst>
          </p:cNvPr>
          <p:cNvSpPr/>
          <p:nvPr/>
        </p:nvSpPr>
        <p:spPr>
          <a:xfrm>
            <a:off x="3861357" y="332961"/>
            <a:ext cx="1739348" cy="1545535"/>
          </a:xfrm>
          <a:prstGeom prst="star7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hermaphrodite</a:t>
            </a:r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xmlns="" id="{58AE7149-A4B7-4A3D-A491-304F0CE7F0FE}"/>
              </a:ext>
            </a:extLst>
          </p:cNvPr>
          <p:cNvSpPr/>
          <p:nvPr/>
        </p:nvSpPr>
        <p:spPr>
          <a:xfrm>
            <a:off x="521804" y="402535"/>
            <a:ext cx="1664805" cy="1406387"/>
          </a:xfrm>
          <a:prstGeom prst="star7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50" dirty="0" smtClean="0">
                <a:solidFill>
                  <a:schemeClr val="tx1"/>
                </a:solidFill>
              </a:rPr>
              <a:t>Klinefelter </a:t>
            </a:r>
            <a:r>
              <a:rPr lang="en-AU" sz="1350" dirty="0">
                <a:solidFill>
                  <a:schemeClr val="tx1"/>
                </a:solidFill>
              </a:rPr>
              <a:t>syndrome</a:t>
            </a:r>
          </a:p>
        </p:txBody>
      </p:sp>
      <p:sp>
        <p:nvSpPr>
          <p:cNvPr id="17" name="Star: 7 Points 16">
            <a:extLst>
              <a:ext uri="{FF2B5EF4-FFF2-40B4-BE49-F238E27FC236}">
                <a16:creationId xmlns:a16="http://schemas.microsoft.com/office/drawing/2014/main" xmlns="" id="{509BA752-02EF-432B-BDAB-C9B2E42E1C25}"/>
              </a:ext>
            </a:extLst>
          </p:cNvPr>
          <p:cNvSpPr/>
          <p:nvPr/>
        </p:nvSpPr>
        <p:spPr>
          <a:xfrm>
            <a:off x="5556605" y="115542"/>
            <a:ext cx="1739348" cy="1545535"/>
          </a:xfrm>
          <a:prstGeom prst="star7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Gonadal </a:t>
            </a:r>
            <a:r>
              <a:rPr lang="en-AU" sz="1050" dirty="0" err="1">
                <a:solidFill>
                  <a:schemeClr val="tx1"/>
                </a:solidFill>
              </a:rPr>
              <a:t>dysgensis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xmlns="" id="{829FBB43-325F-4F9C-A41C-54D18F58A972}"/>
              </a:ext>
            </a:extLst>
          </p:cNvPr>
          <p:cNvSpPr/>
          <p:nvPr/>
        </p:nvSpPr>
        <p:spPr>
          <a:xfrm>
            <a:off x="4202391" y="3560694"/>
            <a:ext cx="1574108" cy="1418812"/>
          </a:xfrm>
          <a:prstGeom prst="star7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Swyer syndrome</a:t>
            </a:r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xmlns="" id="{CBBCEADA-F051-4521-A84F-637DAB9A9705}"/>
              </a:ext>
            </a:extLst>
          </p:cNvPr>
          <p:cNvSpPr/>
          <p:nvPr/>
        </p:nvSpPr>
        <p:spPr>
          <a:xfrm>
            <a:off x="6736250" y="1939373"/>
            <a:ext cx="1413839" cy="1343025"/>
          </a:xfrm>
          <a:prstGeom prst="star7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Sex reversal</a:t>
            </a:r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xmlns="" id="{08FB9664-7063-4C51-9915-4D6C83418B3F}"/>
              </a:ext>
            </a:extLst>
          </p:cNvPr>
          <p:cNvSpPr/>
          <p:nvPr/>
        </p:nvSpPr>
        <p:spPr>
          <a:xfrm>
            <a:off x="2156795" y="3230217"/>
            <a:ext cx="1739348" cy="1545535"/>
          </a:xfrm>
          <a:prstGeom prst="star7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Vanishing testes syndrome</a:t>
            </a:r>
          </a:p>
        </p:txBody>
      </p:sp>
      <p:sp>
        <p:nvSpPr>
          <p:cNvPr id="21" name="Star: 7 Points 20">
            <a:extLst>
              <a:ext uri="{FF2B5EF4-FFF2-40B4-BE49-F238E27FC236}">
                <a16:creationId xmlns:a16="http://schemas.microsoft.com/office/drawing/2014/main" xmlns="" id="{1916FFD0-078D-46AE-953A-D6BDFB4E256B}"/>
              </a:ext>
            </a:extLst>
          </p:cNvPr>
          <p:cNvSpPr/>
          <p:nvPr/>
        </p:nvSpPr>
        <p:spPr>
          <a:xfrm>
            <a:off x="7251853" y="667903"/>
            <a:ext cx="1605170" cy="1418811"/>
          </a:xfrm>
          <a:prstGeom prst="star7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Congenital adrenal hyperplasia</a:t>
            </a:r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xmlns="" id="{8D8A0303-FA0B-4C68-8BB8-0A1DD75C9B76}"/>
              </a:ext>
            </a:extLst>
          </p:cNvPr>
          <p:cNvSpPr/>
          <p:nvPr/>
        </p:nvSpPr>
        <p:spPr>
          <a:xfrm>
            <a:off x="5778983" y="3155674"/>
            <a:ext cx="1530624" cy="1514477"/>
          </a:xfrm>
          <a:prstGeom prst="star7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Perineal hypospadias</a:t>
            </a:r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xmlns="" id="{8D60C9C8-1033-4BFF-9088-3ED2056A94AE}"/>
              </a:ext>
            </a:extLst>
          </p:cNvPr>
          <p:cNvSpPr/>
          <p:nvPr/>
        </p:nvSpPr>
        <p:spPr>
          <a:xfrm>
            <a:off x="7399686" y="3560694"/>
            <a:ext cx="1574108" cy="1215058"/>
          </a:xfrm>
          <a:prstGeom prst="star7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 smtClean="0">
                <a:solidFill>
                  <a:schemeClr val="tx1"/>
                </a:solidFill>
              </a:rPr>
              <a:t>Disorders /Differences </a:t>
            </a:r>
            <a:r>
              <a:rPr lang="en-AU" sz="1050" dirty="0">
                <a:solidFill>
                  <a:schemeClr val="tx1"/>
                </a:solidFill>
              </a:rPr>
              <a:t>in sex development</a:t>
            </a:r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xmlns="" id="{0F67FC95-C258-49CF-933F-5850898B8186}"/>
              </a:ext>
            </a:extLst>
          </p:cNvPr>
          <p:cNvSpPr/>
          <p:nvPr/>
        </p:nvSpPr>
        <p:spPr>
          <a:xfrm>
            <a:off x="5170836" y="1939373"/>
            <a:ext cx="1413839" cy="1343025"/>
          </a:xfrm>
          <a:prstGeom prst="star7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MRKH</a:t>
            </a:r>
          </a:p>
        </p:txBody>
      </p:sp>
      <p:sp>
        <p:nvSpPr>
          <p:cNvPr id="28" name="Star: 7 Points 16">
            <a:extLst>
              <a:ext uri="{FF2B5EF4-FFF2-40B4-BE49-F238E27FC236}">
                <a16:creationId xmlns:a16="http://schemas.microsoft.com/office/drawing/2014/main" xmlns="" id="{509BA752-02EF-432B-BDAB-C9B2E42E1C25}"/>
              </a:ext>
            </a:extLst>
          </p:cNvPr>
          <p:cNvSpPr/>
          <p:nvPr/>
        </p:nvSpPr>
        <p:spPr>
          <a:xfrm>
            <a:off x="2120758" y="261314"/>
            <a:ext cx="1716999" cy="1214648"/>
          </a:xfrm>
          <a:prstGeom prst="star7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50" dirty="0" smtClean="0">
                <a:solidFill>
                  <a:schemeClr val="tx1"/>
                </a:solidFill>
              </a:rPr>
              <a:t>Variations in sex characteristics</a:t>
            </a:r>
            <a:endParaRPr lang="en-A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90830-1FDE-480C-AFE0-F26E7BAD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Intersex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AC665-06F3-4C65-9D2A-C4E656F1F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/>
              <a:t>- Scientific term established in 1901</a:t>
            </a:r>
          </a:p>
          <a:p>
            <a:pPr>
              <a:buFontTx/>
              <a:buChar char="-"/>
            </a:pPr>
            <a:r>
              <a:rPr lang="en-AU" dirty="0"/>
              <a:t>Not a third sex</a:t>
            </a:r>
          </a:p>
          <a:p>
            <a:pPr>
              <a:buFontTx/>
              <a:buChar char="-"/>
            </a:pPr>
            <a:r>
              <a:rPr lang="en-AU" dirty="0"/>
              <a:t>Method to describe the continuum of differences (OII International)</a:t>
            </a:r>
          </a:p>
          <a:p>
            <a:pPr>
              <a:buFontTx/>
              <a:buChar char="-"/>
            </a:pPr>
            <a:r>
              <a:rPr lang="en-AU" dirty="0"/>
              <a:t>Does not describe gender or identity</a:t>
            </a:r>
          </a:p>
          <a:p>
            <a:pPr>
              <a:buFontTx/>
              <a:buChar char="-"/>
            </a:pPr>
            <a:r>
              <a:rPr lang="en-AU" dirty="0"/>
              <a:t>Not related to sexual preference </a:t>
            </a:r>
          </a:p>
          <a:p>
            <a:pPr>
              <a:buFontTx/>
              <a:buChar char="-"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Important Intersex </a:t>
            </a:r>
            <a:r>
              <a:rPr lang="en-AU" dirty="0"/>
              <a:t>advocacy groups </a:t>
            </a:r>
            <a:r>
              <a:rPr lang="en-AU" dirty="0" smtClean="0"/>
              <a:t>include (but not limited to)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https://ihra.org.au/</a:t>
            </a:r>
            <a:r>
              <a:rPr lang="en-AU" dirty="0"/>
              <a:t> - Intersex Human Rights Australia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https://oiiinternational.com/</a:t>
            </a:r>
            <a:r>
              <a:rPr lang="en-AU" dirty="0"/>
              <a:t> - Organisation Intersex International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26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277B4-862F-43F8-9B26-96671E91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166"/>
            <a:ext cx="7483642" cy="681877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Disorders </a:t>
            </a:r>
            <a:r>
              <a:rPr lang="en-AU" sz="2800" dirty="0"/>
              <a:t>of sex </a:t>
            </a:r>
            <a:r>
              <a:rPr lang="en-AU" sz="2800" dirty="0" smtClean="0"/>
              <a:t>development ‘DSD’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774B35-8BC2-4A22-992C-3B8EA962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2006 Chicago Consensus statement</a:t>
            </a:r>
          </a:p>
          <a:p>
            <a:r>
              <a:rPr lang="en-GB" sz="1800" dirty="0"/>
              <a:t>The Lawson Wilkins </a:t>
            </a:r>
            <a:r>
              <a:rPr lang="en-GB" sz="1800" dirty="0" err="1"/>
              <a:t>Pediatric</a:t>
            </a:r>
            <a:r>
              <a:rPr lang="en-GB" sz="1800" dirty="0"/>
              <a:t> Endocrine Society (LWPES) and the European Society for Paediatric Endocrinology (ESPE) formulated consensus statement Mainly health professionals and very few people with a variation</a:t>
            </a:r>
          </a:p>
          <a:p>
            <a:endParaRPr lang="en-GB" sz="1800" dirty="0"/>
          </a:p>
          <a:p>
            <a:r>
              <a:rPr lang="en-AU" sz="1800" dirty="0"/>
              <a:t>Umbrella term that includes variations with 46,XX, 46,XY and sex chromosome DSD as classifications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/>
              <a:t>Designed a new term for scientific communication, </a:t>
            </a:r>
            <a:r>
              <a:rPr lang="en-AU" sz="1800" dirty="0">
                <a:solidFill>
                  <a:schemeClr val="tx1"/>
                </a:solidFill>
              </a:rPr>
              <a:t>m</a:t>
            </a:r>
            <a:r>
              <a:rPr lang="en-AU" sz="1800" dirty="0" smtClean="0">
                <a:solidFill>
                  <a:schemeClr val="tx1"/>
                </a:solidFill>
              </a:rPr>
              <a:t>ore </a:t>
            </a:r>
            <a:r>
              <a:rPr lang="en-AU" sz="1800" dirty="0">
                <a:solidFill>
                  <a:schemeClr val="tx1"/>
                </a:solidFill>
              </a:rPr>
              <a:t>accurate classification system was needed to ensure that ‘like was being compared with like’ in publications </a:t>
            </a:r>
            <a:r>
              <a:rPr lang="en-AU" sz="1800" dirty="0" smtClean="0">
                <a:solidFill>
                  <a:schemeClr val="tx1"/>
                </a:solidFill>
              </a:rPr>
              <a:t> </a:t>
            </a:r>
            <a:r>
              <a:rPr lang="en-AU" sz="1800" i="1" dirty="0" smtClean="0">
                <a:solidFill>
                  <a:schemeClr val="tx1"/>
                </a:solidFill>
              </a:rPr>
              <a:t>- outcomes can vary depending on cause for different gene changes</a:t>
            </a:r>
            <a:endParaRPr lang="en-AU" sz="1800" i="1" dirty="0"/>
          </a:p>
          <a:p>
            <a:endParaRPr lang="en-AU" sz="1800" dirty="0" smtClean="0"/>
          </a:p>
          <a:p>
            <a:r>
              <a:rPr lang="en-AU" sz="1800" dirty="0" smtClean="0"/>
              <a:t>Doctor’s </a:t>
            </a:r>
            <a:r>
              <a:rPr lang="en-AU" sz="1800" dirty="0"/>
              <a:t>preference to use specific name of a person’s variation (i.e. </a:t>
            </a:r>
            <a:r>
              <a:rPr lang="en-AU" sz="1800" dirty="0" err="1"/>
              <a:t>klinefelters</a:t>
            </a:r>
            <a:r>
              <a:rPr lang="en-AU" sz="1800" dirty="0"/>
              <a:t> or turner syndrome )</a:t>
            </a:r>
          </a:p>
        </p:txBody>
      </p:sp>
    </p:spTree>
    <p:extLst>
      <p:ext uri="{BB962C8B-B14F-4D97-AF65-F5344CB8AC3E}">
        <p14:creationId xmlns:p14="http://schemas.microsoft.com/office/powerpoint/2010/main" val="1569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F4448-C245-4405-BA91-AB27F144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Advocacy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6404C-AD80-46B3-9E63-7F913F70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9673"/>
            <a:ext cx="8229600" cy="326613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Response to “DSD”</a:t>
            </a:r>
          </a:p>
          <a:p>
            <a:r>
              <a:rPr lang="en-AU" sz="1800" dirty="0"/>
              <a:t>Do not like the term “disorder” – medicalised bodies and natural </a:t>
            </a:r>
            <a:r>
              <a:rPr lang="en-AU" sz="1800" dirty="0" smtClean="0"/>
              <a:t>variation (although not all advocates agree on this)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/>
              <a:t>Encourages the need to “fix” physical attributes</a:t>
            </a:r>
          </a:p>
          <a:p>
            <a:endParaRPr lang="en-AU" sz="1800" dirty="0"/>
          </a:p>
          <a:p>
            <a:r>
              <a:rPr lang="en-AU" sz="1800" dirty="0"/>
              <a:t>OII: Not all people with intersex differences are intersex, preference to avoid assigning names</a:t>
            </a:r>
            <a:r>
              <a:rPr lang="en-AU" sz="1800" dirty="0" smtClean="0"/>
              <a:t>.</a:t>
            </a:r>
          </a:p>
          <a:p>
            <a:endParaRPr lang="en-AU" sz="1800" dirty="0" smtClean="0"/>
          </a:p>
          <a:p>
            <a:r>
              <a:rPr lang="en-AU" sz="1800" dirty="0"/>
              <a:t>T</a:t>
            </a:r>
            <a:r>
              <a:rPr lang="en-AU" sz="1800" dirty="0" smtClean="0"/>
              <a:t>he </a:t>
            </a:r>
            <a:r>
              <a:rPr lang="en-AU" sz="1800" dirty="0"/>
              <a:t>push to use ‘intersex’ as interchangeable with DSD is coming from some advocates but that medical / allied health don’t feel </a:t>
            </a:r>
            <a:r>
              <a:rPr lang="en-AU" sz="1800" dirty="0" smtClean="0"/>
              <a:t>they </a:t>
            </a:r>
            <a:r>
              <a:rPr lang="en-AU" sz="1800" dirty="0"/>
              <a:t>are directly interchangeable</a:t>
            </a:r>
            <a:endParaRPr lang="en-AU" sz="1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207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608D1-40A4-4737-A856-92C4FFB2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important?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0B438-33EB-4D31-BDB1-61D94591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78" y="1059066"/>
            <a:ext cx="8229600" cy="3266135"/>
          </a:xfrm>
        </p:spPr>
        <p:txBody>
          <a:bodyPr/>
          <a:lstStyle/>
          <a:p>
            <a:r>
              <a:rPr lang="en-AU" sz="2000" dirty="0"/>
              <a:t>There are a lot of terms that can describe differences in sex characteristics</a:t>
            </a:r>
            <a:r>
              <a:rPr lang="en-AU" sz="2000" dirty="0" smtClean="0"/>
              <a:t>. There is no consensus.</a:t>
            </a:r>
            <a:endParaRPr lang="en-AU" sz="2000" dirty="0"/>
          </a:p>
          <a:p>
            <a:r>
              <a:rPr lang="en-AU" sz="2000" dirty="0"/>
              <a:t>For some, there is no specific name that describes their </a:t>
            </a:r>
            <a:r>
              <a:rPr lang="en-AU" sz="2000" dirty="0" smtClean="0"/>
              <a:t>variation.</a:t>
            </a:r>
            <a:endParaRPr lang="en-AU" sz="2000" dirty="0"/>
          </a:p>
          <a:p>
            <a:r>
              <a:rPr lang="en-AU" sz="2000" dirty="0"/>
              <a:t>Online resources and information may use different terms, so it can be useful to search using different terms. </a:t>
            </a:r>
          </a:p>
          <a:p>
            <a:r>
              <a:rPr lang="en-AU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Your preference counts!</a:t>
            </a:r>
          </a:p>
          <a:p>
            <a:pPr lvl="1">
              <a:buFontTx/>
              <a:buChar char="-"/>
            </a:pPr>
            <a:r>
              <a:rPr lang="en-A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Tell your health professionals what term you prefer to use</a:t>
            </a:r>
          </a:p>
          <a:p>
            <a:pPr lvl="1">
              <a:buFontTx/>
              <a:buChar char="-"/>
            </a:pPr>
            <a:r>
              <a:rPr lang="en-AU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Ask your health professionals questions about terminology if you are </a:t>
            </a:r>
            <a:r>
              <a:rPr lang="en-A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unsure. </a:t>
            </a:r>
            <a:endParaRPr lang="en-A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0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2F4354"/>
      </a:dk1>
      <a:lt1>
        <a:sysClr val="window" lastClr="FFFFFF"/>
      </a:lt1>
      <a:dk2>
        <a:srgbClr val="0C0037"/>
      </a:dk2>
      <a:lt2>
        <a:srgbClr val="99B7C0"/>
      </a:lt2>
      <a:accent1>
        <a:srgbClr val="49BCD1"/>
      </a:accent1>
      <a:accent2>
        <a:srgbClr val="71BB32"/>
      </a:accent2>
      <a:accent3>
        <a:srgbClr val="F2792C"/>
      </a:accent3>
      <a:accent4>
        <a:srgbClr val="CF0026"/>
      </a:accent4>
      <a:accent5>
        <a:srgbClr val="FBAC12"/>
      </a:accent5>
      <a:accent6>
        <a:srgbClr val="EE7394"/>
      </a:accent6>
      <a:hlink>
        <a:srgbClr val="0E78C1"/>
      </a:hlink>
      <a:folHlink>
        <a:srgbClr val="A957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658</Words>
  <Application>Microsoft Office PowerPoint</Application>
  <PresentationFormat>On-screen Show (16:9)</PresentationFormat>
  <Paragraphs>77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Semibold</vt:lpstr>
      <vt:lpstr>Office Theme</vt:lpstr>
      <vt:lpstr>Custom Design</vt:lpstr>
      <vt:lpstr>Why do I keep hearing the word Intersex?</vt:lpstr>
      <vt:lpstr>PowerPoint Presentation</vt:lpstr>
      <vt:lpstr>Intersex  </vt:lpstr>
      <vt:lpstr>Disorders of sex development ‘DSD’</vt:lpstr>
      <vt:lpstr>Advocacy movement</vt:lpstr>
      <vt:lpstr>What is important?   </vt:lpstr>
    </vt:vector>
  </TitlesOfParts>
  <Company>The Royal Childrens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Bedggood</dc:creator>
  <cp:lastModifiedBy>Chloe Hanna</cp:lastModifiedBy>
  <cp:revision>19</cp:revision>
  <dcterms:created xsi:type="dcterms:W3CDTF">2015-01-23T00:43:52Z</dcterms:created>
  <dcterms:modified xsi:type="dcterms:W3CDTF">2018-11-07T04:10:59Z</dcterms:modified>
</cp:coreProperties>
</file>